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1628438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A26919C-7FD8-4C43-BB50-ADDF858E0105}">
  <a:tblStyle styleId="{6A26919C-7FD8-4C43-BB50-ADDF858E01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336" autoAdjust="0"/>
  </p:normalViewPr>
  <p:slideViewPr>
    <p:cSldViewPr>
      <p:cViewPr>
        <p:scale>
          <a:sx n="66" d="100"/>
          <a:sy n="66" d="100"/>
        </p:scale>
        <p:origin x="-2376" y="-984"/>
      </p:cViewPr>
      <p:guideLst>
        <p:guide orient="horz" pos="2154"/>
        <p:guide pos="3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 b="0" i="0" u="none" strike="noStrike" cap="none"/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sz="1100" b="0" i="0" u="none" strike="noStrike" cap="none"/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034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515938" y="685800"/>
            <a:ext cx="58261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колонки">
  <p:cSld name="2 колонки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79999" y="1879134"/>
            <a:ext cx="5173513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9998" y="1446682"/>
            <a:ext cx="517351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5866399" y="1879134"/>
            <a:ext cx="5089623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5866398" y="1446682"/>
            <a:ext cx="508962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колонки - заголовок с описанием">
  <p:cSld name="4 колонки - заголовок с описанием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79997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380000" y="1855292"/>
            <a:ext cx="2489036" cy="400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3167645" y="1855293"/>
            <a:ext cx="2489036" cy="400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"/>
          </p:nvPr>
        </p:nvSpPr>
        <p:spPr>
          <a:xfrm>
            <a:off x="5955290" y="1855293"/>
            <a:ext cx="2489036" cy="400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5"/>
          </p:nvPr>
        </p:nvSpPr>
        <p:spPr>
          <a:xfrm>
            <a:off x="8742935" y="1855293"/>
            <a:ext cx="2489036" cy="400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6"/>
          </p:nvPr>
        </p:nvSpPr>
        <p:spPr>
          <a:xfrm>
            <a:off x="3167642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7"/>
          </p:nvPr>
        </p:nvSpPr>
        <p:spPr>
          <a:xfrm>
            <a:off x="5955288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8"/>
          </p:nvPr>
        </p:nvSpPr>
        <p:spPr>
          <a:xfrm>
            <a:off x="8742932" y="1455071"/>
            <a:ext cx="248903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колонки Х2 - преимущества с иконками">
  <p:cSld name="4 колонки Х2 - преимущества с иконками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79997" y="1446682"/>
            <a:ext cx="10851973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379998" y="3733647"/>
            <a:ext cx="10851972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38000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316764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5"/>
          </p:nvPr>
        </p:nvSpPr>
        <p:spPr>
          <a:xfrm>
            <a:off x="595529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6"/>
          </p:nvPr>
        </p:nvSpPr>
        <p:spPr>
          <a:xfrm>
            <a:off x="874293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7"/>
          </p:nvPr>
        </p:nvSpPr>
        <p:spPr>
          <a:xfrm>
            <a:off x="38000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8"/>
          </p:nvPr>
        </p:nvSpPr>
        <p:spPr>
          <a:xfrm>
            <a:off x="316764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9"/>
          </p:nvPr>
        </p:nvSpPr>
        <p:spPr>
          <a:xfrm>
            <a:off x="595529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3"/>
          </p:nvPr>
        </p:nvSpPr>
        <p:spPr>
          <a:xfrm>
            <a:off x="874293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chart" idx="14"/>
          </p:nvPr>
        </p:nvSpPr>
        <p:spPr>
          <a:xfrm>
            <a:off x="379999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chart" idx="15"/>
          </p:nvPr>
        </p:nvSpPr>
        <p:spPr>
          <a:xfrm>
            <a:off x="316764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chart" idx="16"/>
          </p:nvPr>
        </p:nvSpPr>
        <p:spPr>
          <a:xfrm>
            <a:off x="5955290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chart" idx="17"/>
          </p:nvPr>
        </p:nvSpPr>
        <p:spPr>
          <a:xfrm>
            <a:off x="874293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chart" idx="18"/>
          </p:nvPr>
        </p:nvSpPr>
        <p:spPr>
          <a:xfrm>
            <a:off x="379997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chart" idx="19"/>
          </p:nvPr>
        </p:nvSpPr>
        <p:spPr>
          <a:xfrm>
            <a:off x="316764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chart" idx="20"/>
          </p:nvPr>
        </p:nvSpPr>
        <p:spPr>
          <a:xfrm>
            <a:off x="5955288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chart" idx="21"/>
          </p:nvPr>
        </p:nvSpPr>
        <p:spPr>
          <a:xfrm>
            <a:off x="874293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пасной (сетка)">
  <p:cSld name="Запасной (сетка)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79997" y="1446682"/>
            <a:ext cx="10851973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379998" y="3733647"/>
            <a:ext cx="10851972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38000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4"/>
          </p:nvPr>
        </p:nvSpPr>
        <p:spPr>
          <a:xfrm>
            <a:off x="316764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5"/>
          </p:nvPr>
        </p:nvSpPr>
        <p:spPr>
          <a:xfrm>
            <a:off x="5955290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6"/>
          </p:nvPr>
        </p:nvSpPr>
        <p:spPr>
          <a:xfrm>
            <a:off x="8742935" y="2417355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7"/>
          </p:nvPr>
        </p:nvSpPr>
        <p:spPr>
          <a:xfrm>
            <a:off x="38000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8"/>
          </p:nvPr>
        </p:nvSpPr>
        <p:spPr>
          <a:xfrm>
            <a:off x="316764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9"/>
          </p:nvPr>
        </p:nvSpPr>
        <p:spPr>
          <a:xfrm>
            <a:off x="5955290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3"/>
          </p:nvPr>
        </p:nvSpPr>
        <p:spPr>
          <a:xfrm>
            <a:off x="8742935" y="4721870"/>
            <a:ext cx="2489036" cy="98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chart" idx="14"/>
          </p:nvPr>
        </p:nvSpPr>
        <p:spPr>
          <a:xfrm>
            <a:off x="379999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chart" idx="15"/>
          </p:nvPr>
        </p:nvSpPr>
        <p:spPr>
          <a:xfrm>
            <a:off x="316764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chart" idx="16"/>
          </p:nvPr>
        </p:nvSpPr>
        <p:spPr>
          <a:xfrm>
            <a:off x="5955290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chart" idx="17"/>
          </p:nvPr>
        </p:nvSpPr>
        <p:spPr>
          <a:xfrm>
            <a:off x="874293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chart" idx="18"/>
          </p:nvPr>
        </p:nvSpPr>
        <p:spPr>
          <a:xfrm>
            <a:off x="379997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chart" idx="19"/>
          </p:nvPr>
        </p:nvSpPr>
        <p:spPr>
          <a:xfrm>
            <a:off x="316764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chart" idx="20"/>
          </p:nvPr>
        </p:nvSpPr>
        <p:spPr>
          <a:xfrm>
            <a:off x="5955288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chart" idx="21"/>
          </p:nvPr>
        </p:nvSpPr>
        <p:spPr>
          <a:xfrm>
            <a:off x="8742933" y="4251044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164" y="-250240"/>
            <a:ext cx="3706554" cy="208296"/>
          </a:xfrm>
          <a:prstGeom prst="rect">
            <a:avLst/>
          </a:prstGeom>
          <a:solidFill>
            <a:srgbClr val="A06A2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3960718" y="-250240"/>
            <a:ext cx="3706554" cy="208296"/>
          </a:xfrm>
          <a:prstGeom prst="rect">
            <a:avLst/>
          </a:prstGeom>
          <a:solidFill>
            <a:srgbClr val="E1BA8A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667272" y="-250240"/>
            <a:ext cx="3706554" cy="208296"/>
          </a:xfrm>
          <a:prstGeom prst="rect">
            <a:avLst/>
          </a:prstGeom>
          <a:solidFill>
            <a:srgbClr val="A06A2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54164" y="-474784"/>
            <a:ext cx="2811659" cy="224544"/>
          </a:xfrm>
          <a:prstGeom prst="rect">
            <a:avLst/>
          </a:prstGeom>
          <a:solidFill>
            <a:srgbClr val="FBBE7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025095" y="-474784"/>
            <a:ext cx="2811659" cy="224544"/>
          </a:xfrm>
          <a:prstGeom prst="rect">
            <a:avLst/>
          </a:prstGeom>
          <a:solidFill>
            <a:srgbClr val="FCD3A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794109" y="-474784"/>
            <a:ext cx="2811659" cy="224544"/>
          </a:xfrm>
          <a:prstGeom prst="rect">
            <a:avLst/>
          </a:prstGeom>
          <a:solidFill>
            <a:srgbClr val="FBBE7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8562167" y="-474784"/>
            <a:ext cx="2811659" cy="224544"/>
          </a:xfrm>
          <a:prstGeom prst="rect">
            <a:avLst/>
          </a:prstGeom>
          <a:solidFill>
            <a:srgbClr val="FCD3A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ки Х2 + иконки">
  <p:cSld name="3 колонки Х2 + иконки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0000" y="2189527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987266" y="2189527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7670033" y="2189527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380000" y="4577545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5"/>
          </p:nvPr>
        </p:nvSpPr>
        <p:spPr>
          <a:xfrm>
            <a:off x="3987266" y="4577545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6"/>
          </p:nvPr>
        </p:nvSpPr>
        <p:spPr>
          <a:xfrm>
            <a:off x="7670033" y="4577545"/>
            <a:ext cx="3235656" cy="108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chart" idx="7"/>
          </p:nvPr>
        </p:nvSpPr>
        <p:spPr>
          <a:xfrm>
            <a:off x="379999" y="1509084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chart" idx="8"/>
          </p:nvPr>
        </p:nvSpPr>
        <p:spPr>
          <a:xfrm>
            <a:off x="3987265" y="1509084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chart" idx="9"/>
          </p:nvPr>
        </p:nvSpPr>
        <p:spPr>
          <a:xfrm>
            <a:off x="7670032" y="1509084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chart" idx="13"/>
          </p:nvPr>
        </p:nvSpPr>
        <p:spPr>
          <a:xfrm>
            <a:off x="379999" y="3899458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chart" idx="14"/>
          </p:nvPr>
        </p:nvSpPr>
        <p:spPr>
          <a:xfrm>
            <a:off x="3987265" y="3899458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chart" idx="15"/>
          </p:nvPr>
        </p:nvSpPr>
        <p:spPr>
          <a:xfrm>
            <a:off x="7670032" y="3899458"/>
            <a:ext cx="3235655" cy="5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ки + иконки">
  <p:cSld name="3 колонки + иконки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0000" y="3061982"/>
            <a:ext cx="3235656" cy="286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379997" y="2629530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3987266" y="3061982"/>
            <a:ext cx="3235656" cy="286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3987263" y="2629530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5"/>
          </p:nvPr>
        </p:nvSpPr>
        <p:spPr>
          <a:xfrm>
            <a:off x="7670033" y="3061982"/>
            <a:ext cx="3235656" cy="286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6"/>
          </p:nvPr>
        </p:nvSpPr>
        <p:spPr>
          <a:xfrm>
            <a:off x="7670030" y="2629530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chart" idx="7"/>
          </p:nvPr>
        </p:nvSpPr>
        <p:spPr>
          <a:xfrm>
            <a:off x="379999" y="1448026"/>
            <a:ext cx="3235655" cy="1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chart" idx="8"/>
          </p:nvPr>
        </p:nvSpPr>
        <p:spPr>
          <a:xfrm>
            <a:off x="3987265" y="1448026"/>
            <a:ext cx="3235655" cy="1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chart" idx="9"/>
          </p:nvPr>
        </p:nvSpPr>
        <p:spPr>
          <a:xfrm>
            <a:off x="7670032" y="1448026"/>
            <a:ext cx="3235655" cy="105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колонки">
  <p:cSld name="3 колонки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0000" y="1879134"/>
            <a:ext cx="3235656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79997" y="1446682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3987266" y="1879134"/>
            <a:ext cx="3235656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3987263" y="1446682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5"/>
          </p:nvPr>
        </p:nvSpPr>
        <p:spPr>
          <a:xfrm>
            <a:off x="7670033" y="1879134"/>
            <a:ext cx="3235656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6"/>
          </p:nvPr>
        </p:nvSpPr>
        <p:spPr>
          <a:xfrm>
            <a:off x="7670030" y="1446682"/>
            <a:ext cx="3235657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колонка">
  <p:cSld name="1 колонка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79999" y="1879134"/>
            <a:ext cx="10659913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79997" y="1446682"/>
            <a:ext cx="10659915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колонка + иконка">
  <p:cSld name="1 колонка + иконк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20705" y="1879134"/>
            <a:ext cx="7919207" cy="389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3120703" y="1446682"/>
            <a:ext cx="791920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chart" idx="3"/>
          </p:nvPr>
        </p:nvSpPr>
        <p:spPr>
          <a:xfrm>
            <a:off x="379999" y="1429904"/>
            <a:ext cx="2624137" cy="434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колонки + иконки (большие сверху)">
  <p:cSld name="2 колонки + иконки (большие сверху)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79999" y="3506599"/>
            <a:ext cx="5173513" cy="24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379998" y="3074147"/>
            <a:ext cx="517351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5866399" y="3506599"/>
            <a:ext cx="5089623" cy="24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5866398" y="3074147"/>
            <a:ext cx="5089624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chart" idx="5"/>
          </p:nvPr>
        </p:nvSpPr>
        <p:spPr>
          <a:xfrm>
            <a:off x="379999" y="1464804"/>
            <a:ext cx="5173513" cy="147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chart" idx="6"/>
          </p:nvPr>
        </p:nvSpPr>
        <p:spPr>
          <a:xfrm>
            <a:off x="5866399" y="1464804"/>
            <a:ext cx="5173513" cy="147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колонки + иконки (маленькие слева)">
  <p:cSld name="2 колонки + иконки (маленькие слева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79999" y="2447153"/>
            <a:ext cx="5173513" cy="34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265163" y="1712696"/>
            <a:ext cx="428834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5866399" y="2447153"/>
            <a:ext cx="5173512" cy="34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chart" idx="4"/>
          </p:nvPr>
        </p:nvSpPr>
        <p:spPr>
          <a:xfrm>
            <a:off x="380000" y="1464804"/>
            <a:ext cx="760903" cy="75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6751562" y="1712696"/>
            <a:ext cx="4288349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chart" idx="6"/>
          </p:nvPr>
        </p:nvSpPr>
        <p:spPr>
          <a:xfrm>
            <a:off x="5866399" y="1464804"/>
            <a:ext cx="760903" cy="75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колонки - &quot;преимущества&quot; с иконками">
  <p:cSld name="4 колонки - &quot;преимущества&quot; с иконками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13" cy="13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79997" y="1446682"/>
            <a:ext cx="10851973" cy="3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80000" y="2417355"/>
            <a:ext cx="2489036" cy="327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3167645" y="2417356"/>
            <a:ext cx="2489036" cy="32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5955290" y="2417356"/>
            <a:ext cx="2489036" cy="32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5"/>
          </p:nvPr>
        </p:nvSpPr>
        <p:spPr>
          <a:xfrm>
            <a:off x="8742935" y="2417356"/>
            <a:ext cx="2489036" cy="327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chart" idx="6"/>
          </p:nvPr>
        </p:nvSpPr>
        <p:spPr>
          <a:xfrm>
            <a:off x="379999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chart" idx="7"/>
          </p:nvPr>
        </p:nvSpPr>
        <p:spPr>
          <a:xfrm>
            <a:off x="316764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chart" idx="8"/>
          </p:nvPr>
        </p:nvSpPr>
        <p:spPr>
          <a:xfrm>
            <a:off x="5955290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chart" idx="9"/>
          </p:nvPr>
        </p:nvSpPr>
        <p:spPr>
          <a:xfrm>
            <a:off x="8742935" y="1948913"/>
            <a:ext cx="2489037" cy="38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18039" marR="0" lvl="0" indent="-167239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4116" marR="0" lvl="1" indent="-7696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90193" marR="0" lvl="2" indent="-105433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6271" marR="0" lvl="3" indent="-10914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62348" marR="0" lvl="4" indent="-11341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98425" marR="0" lvl="5" indent="-117694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34503" marR="0" lvl="6" indent="-109272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70579" marR="0" lvl="7" indent="-113550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6657" marR="0" lvl="8" indent="-11782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1"/>
            <a:ext cx="11628436" cy="684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828983" y="1"/>
            <a:ext cx="799454" cy="799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390499" y="-41944"/>
            <a:ext cx="10159659" cy="11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90499" y="1437006"/>
            <a:ext cx="10159659" cy="43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8208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2671"/>
              <a:buFont typeface="Arial"/>
              <a:buChar char="•"/>
              <a:defRPr sz="26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3951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289"/>
              <a:buFont typeface="Arial"/>
              <a:buChar char="•"/>
              <a:defRPr sz="2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758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908"/>
              <a:buFont typeface="Arial"/>
              <a:buChar char="•"/>
              <a:defRPr sz="1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7629" algn="l" rtl="0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717"/>
              <a:buFont typeface="Arial"/>
              <a:buChar char="•"/>
              <a:defRPr sz="1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799455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851920" y="6340166"/>
            <a:ext cx="3924598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212584" y="6340166"/>
            <a:ext cx="2616399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6"/>
              <a:buFont typeface="Calibri"/>
              <a:buNone/>
              <a:defRPr sz="114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6161234"/>
            <a:ext cx="11628438" cy="679303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82139" y="6351546"/>
            <a:ext cx="298678" cy="29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1180817" y="6367234"/>
            <a:ext cx="2064935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"/>
              <a:buFont typeface="Arial"/>
              <a:buNone/>
            </a:pPr>
            <a:r>
              <a:rPr lang="ru-RU" sz="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+7 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495) 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ru-RU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-0</a:t>
            </a: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027830" y="6423683"/>
            <a:ext cx="0" cy="22654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Shape 17"/>
          <p:cNvCxnSpPr/>
          <p:nvPr/>
        </p:nvCxnSpPr>
        <p:spPr>
          <a:xfrm>
            <a:off x="7776518" y="6423683"/>
            <a:ext cx="0" cy="22654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Shape 18"/>
          <p:cNvSpPr txBox="1"/>
          <p:nvPr/>
        </p:nvSpPr>
        <p:spPr>
          <a:xfrm>
            <a:off x="4991427" y="6367234"/>
            <a:ext cx="2064935" cy="36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5"/>
              <a:buFont typeface="Arial"/>
              <a:buNone/>
            </a:pPr>
            <a:r>
              <a:rPr lang="en-US" sz="1700" b="1" i="0" u="none" strike="noStrike" cap="none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apteka@rarus.ru</a:t>
            </a:r>
            <a:endParaRPr dirty="0"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74355" y="6350758"/>
            <a:ext cx="329236" cy="32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916025" y="6317996"/>
            <a:ext cx="1634133" cy="40853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11113534" y="65517"/>
            <a:ext cx="2981325" cy="55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libri"/>
              <a:buNone/>
            </a:pPr>
            <a:fld id="{00000000-1234-1234-1234-123412341234}" type="slidenum">
              <a:rPr lang="ru-RU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70C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28436" cy="684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13619" y="0"/>
            <a:ext cx="10659900" cy="111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ABC/XYZ-анализы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256" y="1932823"/>
            <a:ext cx="9057926" cy="42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599575" y="1188021"/>
            <a:ext cx="95931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Интегрированный ABC/XYZ-анализ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AX – оптимальный запас товаров</a:t>
            </a:r>
            <a:endParaRPr dirty="0">
              <a:solidFill>
                <a:schemeClr val="dk1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AZ – по запросам со страховым запасом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Источники для анализа</a:t>
            </a:r>
            <a:endParaRPr sz="2800" dirty="0"/>
          </a:p>
        </p:txBody>
      </p:sp>
      <p:sp>
        <p:nvSpPr>
          <p:cNvPr id="270" name="Shape 270"/>
          <p:cNvSpPr txBox="1"/>
          <p:nvPr/>
        </p:nvSpPr>
        <p:spPr>
          <a:xfrm>
            <a:off x="573275" y="1404045"/>
            <a:ext cx="668110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Объем продаж за выбранный период</a:t>
            </a:r>
            <a:endParaRPr sz="16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Минимальный остаток товара по ассортиментной матрице</a:t>
            </a:r>
            <a:endParaRPr sz="16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Внутренние заказы от торговых точек</a:t>
            </a:r>
            <a:endParaRPr sz="16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Заказы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покупателей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270"/>
          <p:cNvSpPr txBox="1"/>
          <p:nvPr/>
        </p:nvSpPr>
        <p:spPr>
          <a:xfrm>
            <a:off x="573275" y="4068341"/>
            <a:ext cx="7257168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0" u="none" strike="noStrike" cap="none" dirty="0" smtClean="0">
                <a:solidFill>
                  <a:srgbClr val="000000"/>
                </a:solidFill>
                <a:sym typeface="Arial"/>
              </a:rPr>
              <a:t>Прогнозирование </a:t>
            </a:r>
            <a:r>
              <a:rPr lang="ru-RU" b="1" i="0" u="none" strike="noStrike" cap="none" dirty="0">
                <a:solidFill>
                  <a:srgbClr val="000000"/>
                </a:solidFill>
                <a:sym typeface="Arial"/>
              </a:rPr>
              <a:t>спроса может быть составлено по разным подразделениям. Например</a:t>
            </a:r>
            <a:r>
              <a:rPr lang="ru-RU" b="1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ри открытии новой аптеки или вводе новых позиций в ассортимент используется прогноз по ассортиментной матрице и минимальному остатку</a:t>
            </a:r>
            <a:r>
              <a:rPr lang="ru-RU" dirty="0" smtClean="0"/>
              <a:t>.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ри ежедневном заказе используется объем продаж за предыдущий период, внутренние заказы от торговых точек.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70"/>
          <p:cNvSpPr txBox="1"/>
          <p:nvPr/>
        </p:nvSpPr>
        <p:spPr>
          <a:xfrm>
            <a:off x="573275" y="3132237"/>
            <a:ext cx="7257168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i="0" u="none" strike="noStrike" cap="none" dirty="0" smtClean="0">
                <a:solidFill>
                  <a:srgbClr val="0070C0"/>
                </a:solidFill>
                <a:sym typeface="Arial"/>
              </a:rPr>
              <a:t>Предусмотрена </a:t>
            </a:r>
            <a:r>
              <a:rPr lang="ru-RU" b="1" i="0" u="none" strike="noStrike" cap="none" dirty="0">
                <a:solidFill>
                  <a:srgbClr val="0070C0"/>
                </a:solidFill>
                <a:sym typeface="Arial"/>
              </a:rPr>
              <a:t>возможность объединения источников (выбор максимально возможного значения) и учет всех </a:t>
            </a:r>
            <a:r>
              <a:rPr lang="ru-RU" b="1" i="0" u="none" strike="noStrike" cap="none" dirty="0" smtClean="0">
                <a:solidFill>
                  <a:srgbClr val="0070C0"/>
                </a:solidFill>
                <a:sym typeface="Arial"/>
              </a:rPr>
              <a:t>источников по </a:t>
            </a:r>
            <a:r>
              <a:rPr lang="ru-RU" b="1" i="0" u="none" strike="noStrike" cap="none" dirty="0">
                <a:solidFill>
                  <a:srgbClr val="0070C0"/>
                </a:solidFill>
                <a:sym typeface="Arial"/>
              </a:rPr>
              <a:t>их совокупности. </a:t>
            </a:r>
            <a:endParaRPr sz="1400" b="1" i="0" u="none" strike="noStrike" cap="none" dirty="0">
              <a:solidFill>
                <a:srgbClr val="0070C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D:\Users\Администратор\Desktop\Света\Управление аптекой - Функциональность\анал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43" y="176408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</a:t>
            </a:r>
            <a:endParaRPr sz="2800" dirty="0"/>
          </a:p>
        </p:txBody>
      </p:sp>
      <p:sp>
        <p:nvSpPr>
          <p:cNvPr id="276" name="Shape 276"/>
          <p:cNvSpPr txBox="1"/>
          <p:nvPr/>
        </p:nvSpPr>
        <p:spPr>
          <a:xfrm>
            <a:off x="277059" y="2628179"/>
            <a:ext cx="7053386" cy="311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Данные </a:t>
            </a:r>
            <a:r>
              <a:rPr lang="ru-RU" sz="1800" dirty="0">
                <a:solidFill>
                  <a:schemeClr val="dk1"/>
                </a:solidFill>
              </a:rPr>
              <a:t>для </a:t>
            </a:r>
            <a:r>
              <a:rPr lang="ru-RU" sz="1800" dirty="0" smtClean="0">
                <a:solidFill>
                  <a:schemeClr val="dk1"/>
                </a:solidFill>
              </a:rPr>
              <a:t>анализа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С</a:t>
            </a:r>
            <a:r>
              <a:rPr lang="ru-RU" sz="1800" dirty="0" smtClean="0">
                <a:solidFill>
                  <a:schemeClr val="dk1"/>
                </a:solidFill>
              </a:rPr>
              <a:t>формированная </a:t>
            </a:r>
            <a:r>
              <a:rPr lang="ru-RU" sz="1800" dirty="0">
                <a:solidFill>
                  <a:schemeClr val="dk1"/>
                </a:solidFill>
              </a:rPr>
              <a:t>потребность на основе прогнозных </a:t>
            </a:r>
            <a:r>
              <a:rPr lang="ru-RU" sz="1800" dirty="0" smtClean="0">
                <a:solidFill>
                  <a:schemeClr val="dk1"/>
                </a:solidFill>
              </a:rPr>
              <a:t>данных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Распределение </a:t>
            </a:r>
            <a:r>
              <a:rPr lang="ru-RU" sz="1800" dirty="0">
                <a:solidFill>
                  <a:schemeClr val="dk1"/>
                </a:solidFill>
              </a:rPr>
              <a:t>товаров между поставщиками по выбранной </a:t>
            </a:r>
            <a:r>
              <a:rPr lang="ru-RU" sz="1800" dirty="0" smtClean="0">
                <a:solidFill>
                  <a:schemeClr val="dk1"/>
                </a:solidFill>
              </a:rPr>
              <a:t>стратегии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dk1"/>
                </a:solidFill>
              </a:rPr>
              <a:t>Формирование </a:t>
            </a:r>
            <a:r>
              <a:rPr lang="ru-RU" sz="1800" dirty="0">
                <a:solidFill>
                  <a:schemeClr val="dk1"/>
                </a:solidFill>
              </a:rPr>
              <a:t>заказов поставщикам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4" name="Shape 276"/>
          <p:cNvSpPr txBox="1"/>
          <p:nvPr/>
        </p:nvSpPr>
        <p:spPr>
          <a:xfrm>
            <a:off x="413619" y="1548061"/>
            <a:ext cx="10297144" cy="79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</a:rPr>
              <a:t>Мастер формирования заказов поставщикам поможет сформировать потребность в товарах и оформить заказ</a:t>
            </a:r>
            <a:r>
              <a:rPr lang="ru-RU" sz="1800" dirty="0" smtClean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6" name="Picture 2" descr="G:\Управление аптекой - Функциональность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43" y="2340149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79999" y="81945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282" name="Shape 282"/>
          <p:cNvSpPr txBox="1"/>
          <p:nvPr/>
        </p:nvSpPr>
        <p:spPr>
          <a:xfrm>
            <a:off x="489025" y="1620069"/>
            <a:ext cx="4461900" cy="43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/>
              <a:t>Несколько стратегий анализа: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1" i="0" u="none" strike="noStrike" cap="none" dirty="0">
                <a:solidFill>
                  <a:srgbClr val="000000"/>
                </a:solidFill>
              </a:rPr>
              <a:t>По заданному ассортименту торговой точки</a:t>
            </a:r>
            <a:r>
              <a:rPr lang="ru-RU" sz="1600" dirty="0"/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при вводе нов</a:t>
            </a:r>
            <a:r>
              <a:rPr lang="ru-RU" sz="1600" dirty="0"/>
              <a:t>ых товаров или при открытии аптек:</a:t>
            </a:r>
            <a:endParaRPr sz="1600"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– до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минимального остатка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dirty="0" smtClean="0"/>
              <a:t>– </a:t>
            </a: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до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максимального остатка</a:t>
            </a:r>
            <a:endParaRPr dirty="0"/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1" i="0" u="none" strike="noStrike" cap="none" dirty="0">
                <a:solidFill>
                  <a:srgbClr val="000000"/>
                </a:solidFill>
              </a:rPr>
              <a:t>По данным продаж предыдущего периода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при регулярном за</a:t>
            </a:r>
            <a:r>
              <a:rPr lang="ru-RU" sz="1600" dirty="0"/>
              <a:t>казе товаров</a:t>
            </a:r>
            <a:endParaRPr sz="1600" dirty="0"/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1" i="0" u="none" strike="noStrike" cap="none" dirty="0">
                <a:solidFill>
                  <a:srgbClr val="000000"/>
                </a:solidFill>
              </a:rPr>
              <a:t>По заданному ассортименту и данным предыдущих продаж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при ре</a:t>
            </a:r>
            <a:r>
              <a:rPr lang="ru-RU" sz="1600" dirty="0"/>
              <a:t>гулярном заказе и вводе нового ассортимента</a:t>
            </a:r>
            <a:endParaRPr sz="16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597" y="1476053"/>
            <a:ext cx="5692186" cy="436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80000" y="181676"/>
            <a:ext cx="106599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289" name="Shape 289"/>
          <p:cNvSpPr txBox="1"/>
          <p:nvPr/>
        </p:nvSpPr>
        <p:spPr>
          <a:xfrm>
            <a:off x="485627" y="3785629"/>
            <a:ext cx="3765873" cy="212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 smtClean="0"/>
              <a:t>изменение </a:t>
            </a:r>
            <a:r>
              <a:rPr lang="ru-RU" dirty="0"/>
              <a:t>расчетного значения </a:t>
            </a:r>
            <a:r>
              <a:rPr lang="ru-RU" dirty="0" smtClean="0"/>
              <a:t>     до </a:t>
            </a:r>
            <a:r>
              <a:rPr lang="ru-RU" dirty="0"/>
              <a:t>минимального или максимального остатка,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выбор алгоритмов прогнозирования продаж и сегментирования номенклатуры,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/>
              <a:t>определение количества дней </a:t>
            </a:r>
            <a:r>
              <a:rPr lang="ru-RU" dirty="0" smtClean="0"/>
              <a:t>      для </a:t>
            </a:r>
            <a:r>
              <a:rPr lang="ru-RU" dirty="0"/>
              <a:t>расчета заказа и периода анализа продаж </a:t>
            </a: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051" y="2124125"/>
            <a:ext cx="6960741" cy="3787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89"/>
          <p:cNvSpPr txBox="1"/>
          <p:nvPr/>
        </p:nvSpPr>
        <p:spPr>
          <a:xfrm>
            <a:off x="413619" y="1336848"/>
            <a:ext cx="1074361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800" dirty="0" smtClean="0">
                <a:solidFill>
                  <a:schemeClr val="dk1"/>
                </a:solidFill>
              </a:rPr>
              <a:t>Настройки </a:t>
            </a:r>
            <a:r>
              <a:rPr lang="ru-RU" sz="1800" dirty="0">
                <a:solidFill>
                  <a:schemeClr val="dk1"/>
                </a:solidFill>
              </a:rPr>
              <a:t>дополнительных параметров, алгоритмов прогнозирования и </a:t>
            </a:r>
            <a:r>
              <a:rPr lang="ru-RU" sz="1800" dirty="0" smtClean="0">
                <a:solidFill>
                  <a:schemeClr val="dk1"/>
                </a:solidFill>
              </a:rPr>
              <a:t>сегментирования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ts val="1800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89"/>
          <p:cNvSpPr txBox="1"/>
          <p:nvPr/>
        </p:nvSpPr>
        <p:spPr>
          <a:xfrm>
            <a:off x="701651" y="2017343"/>
            <a:ext cx="2448272" cy="31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dk1"/>
                </a:solidFill>
              </a:rPr>
              <a:t>Анализ </a:t>
            </a:r>
            <a:r>
              <a:rPr lang="ru-RU" b="1" dirty="0">
                <a:solidFill>
                  <a:schemeClr val="dk1"/>
                </a:solidFill>
              </a:rPr>
              <a:t>по </a:t>
            </a:r>
            <a:r>
              <a:rPr lang="ru-RU" b="1" dirty="0" smtClean="0">
                <a:solidFill>
                  <a:schemeClr val="dk1"/>
                </a:solidFill>
              </a:rPr>
              <a:t>ассортименту</a:t>
            </a:r>
            <a:endParaRPr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  <p:sp>
        <p:nvSpPr>
          <p:cNvPr id="7" name="Shape 289"/>
          <p:cNvSpPr txBox="1"/>
          <p:nvPr/>
        </p:nvSpPr>
        <p:spPr>
          <a:xfrm>
            <a:off x="701651" y="2357931"/>
            <a:ext cx="3011079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</a:rPr>
              <a:t>дополнительные </a:t>
            </a:r>
            <a:r>
              <a:rPr lang="ru-RU" dirty="0">
                <a:solidFill>
                  <a:schemeClr val="dk1"/>
                </a:solidFill>
              </a:rPr>
              <a:t>отборы </a:t>
            </a:r>
            <a:r>
              <a:rPr lang="ru-RU" dirty="0" smtClean="0">
                <a:solidFill>
                  <a:schemeClr val="dk1"/>
                </a:solidFill>
              </a:rPr>
              <a:t>                 по </a:t>
            </a:r>
            <a:r>
              <a:rPr lang="ru-RU" dirty="0">
                <a:solidFill>
                  <a:schemeClr val="dk1"/>
                </a:solidFill>
              </a:rPr>
              <a:t>подразделению, группе </a:t>
            </a:r>
            <a:r>
              <a:rPr lang="ru-RU" dirty="0" smtClean="0">
                <a:solidFill>
                  <a:schemeClr val="dk1"/>
                </a:solidFill>
              </a:rPr>
              <a:t>                и </a:t>
            </a:r>
            <a:r>
              <a:rPr lang="ru-RU" dirty="0">
                <a:solidFill>
                  <a:schemeClr val="dk1"/>
                </a:solidFill>
              </a:rPr>
              <a:t>свойствам номенклатуры </a:t>
            </a: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  <p:sp>
        <p:nvSpPr>
          <p:cNvPr id="8" name="Shape 289"/>
          <p:cNvSpPr txBox="1"/>
          <p:nvPr/>
        </p:nvSpPr>
        <p:spPr>
          <a:xfrm>
            <a:off x="716060" y="3389474"/>
            <a:ext cx="2061331" cy="39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Анализ </a:t>
            </a:r>
            <a:r>
              <a:rPr lang="ru-RU" b="1" dirty="0"/>
              <a:t>по </a:t>
            </a:r>
            <a:r>
              <a:rPr lang="ru-RU" b="1" dirty="0" smtClean="0"/>
              <a:t>продажам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79999" y="107901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296" name="Shape 296"/>
          <p:cNvSpPr txBox="1"/>
          <p:nvPr/>
        </p:nvSpPr>
        <p:spPr>
          <a:xfrm>
            <a:off x="807310" y="1764086"/>
            <a:ext cx="3782773" cy="50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1" i="0" u="none" strike="noStrike" cap="none" dirty="0" smtClean="0">
                <a:solidFill>
                  <a:srgbClr val="000000"/>
                </a:solidFill>
                <a:sym typeface="Arial"/>
              </a:rPr>
              <a:t>Алгоритмы прогнозирования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4" name="Shape 296"/>
          <p:cNvSpPr txBox="1"/>
          <p:nvPr/>
        </p:nvSpPr>
        <p:spPr>
          <a:xfrm>
            <a:off x="341611" y="4962833"/>
            <a:ext cx="3384376" cy="90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endParaRPr lang="ru-RU" dirty="0"/>
          </a:p>
          <a:p>
            <a:pPr marL="8572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ABC-XYZ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879318" y="4574138"/>
            <a:ext cx="356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b="1" dirty="0">
                <a:solidFill>
                  <a:schemeClr val="dk1"/>
                </a:solidFill>
              </a:rPr>
              <a:t>Алгоритмы сегментирования</a:t>
            </a:r>
            <a:endParaRPr lang="ru-RU" sz="1800" b="1" dirty="0"/>
          </a:p>
          <a:p>
            <a:endParaRPr lang="ru-RU" sz="1800" dirty="0"/>
          </a:p>
        </p:txBody>
      </p:sp>
      <p:sp>
        <p:nvSpPr>
          <p:cNvPr id="7" name="Shape 296"/>
          <p:cNvSpPr txBox="1"/>
          <p:nvPr/>
        </p:nvSpPr>
        <p:spPr>
          <a:xfrm>
            <a:off x="341611" y="2214807"/>
            <a:ext cx="5688632" cy="214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Среднее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значение за период</a:t>
            </a:r>
            <a:endParaRPr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dirty="0" smtClean="0"/>
              <a:t>– </a:t>
            </a: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без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учета наличия остатков в период продаж</a:t>
            </a:r>
            <a:endParaRPr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b="0" i="0" u="none" strike="noStrike" cap="none" dirty="0" smtClean="0">
                <a:solidFill>
                  <a:srgbClr val="000000"/>
                </a:solidFill>
                <a:sym typeface="Arial"/>
              </a:rPr>
              <a:t>– с </a:t>
            </a: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учетом </a:t>
            </a:r>
            <a:r>
              <a:rPr lang="ru-RU" b="0" i="0" u="none" strike="noStrike" cap="none" dirty="0">
                <a:solidFill>
                  <a:schemeClr val="dk1"/>
                </a:solidFill>
                <a:sym typeface="Arial"/>
              </a:rPr>
              <a:t>наличия остатков в период </a:t>
            </a:r>
            <a:r>
              <a:rPr lang="ru-RU" b="0" i="0" u="none" strike="noStrike" cap="none" dirty="0" smtClean="0">
                <a:solidFill>
                  <a:schemeClr val="dk1"/>
                </a:solidFill>
                <a:sym typeface="Arial"/>
              </a:rPr>
              <a:t>продаж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Линейная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зависимость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Полином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Сглаживание</a:t>
            </a:r>
            <a:endParaRPr dirty="0"/>
          </a:p>
          <a:p>
            <a:pPr marL="1028700" lvl="2">
              <a:buClr>
                <a:schemeClr val="dk1"/>
              </a:buClr>
              <a:buSzPts val="1800"/>
            </a:pPr>
            <a:r>
              <a:rPr lang="ru-RU" dirty="0" smtClean="0">
                <a:solidFill>
                  <a:schemeClr val="dk1"/>
                </a:solidFill>
              </a:rPr>
              <a:t>– без </a:t>
            </a:r>
            <a:r>
              <a:rPr lang="ru-RU" b="0" i="0" u="none" strike="noStrike" cap="none" dirty="0">
                <a:solidFill>
                  <a:schemeClr val="dk1"/>
                </a:solidFill>
                <a:sym typeface="Arial"/>
              </a:rPr>
              <a:t>учета наличия остатков в период продаж</a:t>
            </a:r>
            <a:endParaRPr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b="0" i="0" u="none" strike="noStrike" cap="none" dirty="0" smtClean="0">
                <a:solidFill>
                  <a:schemeClr val="dk1"/>
                </a:solidFill>
                <a:sym typeface="Arial"/>
              </a:rPr>
              <a:t>– с </a:t>
            </a:r>
            <a:r>
              <a:rPr lang="ru-RU" b="0" i="0" u="none" strike="noStrike" cap="none" dirty="0">
                <a:solidFill>
                  <a:schemeClr val="dk1"/>
                </a:solidFill>
                <a:sym typeface="Arial"/>
              </a:rPr>
              <a:t>учетом наличия остатков в период </a:t>
            </a:r>
            <a:r>
              <a:rPr lang="ru-RU" b="0" i="0" u="none" strike="noStrike" cap="none" dirty="0" smtClean="0">
                <a:solidFill>
                  <a:schemeClr val="dk1"/>
                </a:solidFill>
                <a:sym typeface="Arial"/>
              </a:rPr>
              <a:t>продаж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:\РАБОТА\1C-РАРУС\ПРЕЗЕНТАЦИИ\Управление аптекой\анализ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48" y="2016114"/>
            <a:ext cx="3000699" cy="30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80000" y="432048"/>
            <a:ext cx="10659900" cy="147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302" name="Shape 302"/>
          <p:cNvSpPr txBox="1"/>
          <p:nvPr/>
        </p:nvSpPr>
        <p:spPr>
          <a:xfrm>
            <a:off x="380000" y="1620069"/>
            <a:ext cx="10891200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/>
              <a:t>Возможность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указать алгоритм прогнозирования и количество дней заказа для каждого сегмента.</a:t>
            </a:r>
            <a:r>
              <a:rPr lang="ru-RU" sz="1800" dirty="0"/>
              <a:t>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Например, для сегментирования ABC-XYZ: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АX, BX – высокий товарооборот, хорошо прогнозируются:</a:t>
            </a:r>
            <a:endParaRPr dirty="0"/>
          </a:p>
          <a:p>
            <a:pPr marL="5969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Объемно-календарное планирование, прогноз спроса. Стратегия: линейная зависимость или полином.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AY, BY – высокий товарооборот, недостаточная стабильность:</a:t>
            </a:r>
            <a:endParaRPr dirty="0"/>
          </a:p>
          <a:p>
            <a:pPr marL="5969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89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Объемно-календарное планирование, страховой запас. Стратегия: линейная зависимость или полином.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AZ, BZ – высокий товарооборот, низкая прогнозируемость:</a:t>
            </a:r>
            <a:endParaRPr dirty="0"/>
          </a:p>
          <a:p>
            <a:pPr marL="5969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Заказ под заказ, страховой запас. Стратегия: среднее значение с учетом остатка. Минимальный остаток.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CX – низкий товарооборот, хорошо прогнозируются: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Точка перезаказа, фиксированный интервал между заказами. Стратегия: среднее значение с учетом остатка. 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 – низкий товарооборот, недостаточная стабильность: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Точка перезаказа, фиксированный размер заказа. Стратегия: среднее значение. Минимальный остаток.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 – новые товары, непостоянный спрос: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Заказ под заказ. Стратегия: среднее значение. Минимальный остаток.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79999" y="153953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потребности</a:t>
            </a:r>
            <a:endParaRPr sz="2800" dirty="0"/>
          </a:p>
        </p:txBody>
      </p:sp>
      <p:sp>
        <p:nvSpPr>
          <p:cNvPr id="308" name="Shape 308"/>
          <p:cNvSpPr txBox="1"/>
          <p:nvPr/>
        </p:nvSpPr>
        <p:spPr>
          <a:xfrm>
            <a:off x="380000" y="1548061"/>
            <a:ext cx="10891200" cy="44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Хранение </a:t>
            </a:r>
            <a:r>
              <a:rPr lang="ru-RU" sz="1600" dirty="0"/>
              <a:t>результатов анализа по подразделением для просмотра, корректировки и утверждения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100" y="1998550"/>
            <a:ext cx="11049000" cy="40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79999" y="-36115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поставщиков</a:t>
            </a:r>
            <a:endParaRPr sz="2800" dirty="0"/>
          </a:p>
        </p:txBody>
      </p:sp>
      <p:sp>
        <p:nvSpPr>
          <p:cNvPr id="315" name="Shape 315"/>
          <p:cNvSpPr txBox="1"/>
          <p:nvPr/>
        </p:nvSpPr>
        <p:spPr>
          <a:xfrm>
            <a:off x="380000" y="966150"/>
            <a:ext cx="108912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379999" y="1836093"/>
            <a:ext cx="5578236" cy="417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0000"/>
                </a:solidFill>
                <a:sym typeface="Arial"/>
              </a:rPr>
              <a:t>Критерии </a:t>
            </a:r>
            <a:r>
              <a:rPr lang="ru-RU" sz="1600" b="1" i="0" u="none" strike="noStrike" cap="none" dirty="0">
                <a:solidFill>
                  <a:srgbClr val="000000"/>
                </a:solidFill>
                <a:sym typeface="Arial"/>
              </a:rPr>
              <a:t>оценки по прайс-листу поставщика:</a:t>
            </a: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ц</a:t>
            </a:r>
            <a:r>
              <a:rPr lang="ru-RU" sz="1600" i="0" u="none" strike="noStrike" cap="none" dirty="0">
                <a:solidFill>
                  <a:srgbClr val="000000"/>
                </a:solidFill>
              </a:rPr>
              <a:t>ена 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i="0" u="none" strike="noStrike" cap="none" dirty="0">
                <a:solidFill>
                  <a:srgbClr val="000000"/>
                </a:solidFill>
              </a:rPr>
              <a:t>рок годности </a:t>
            </a:r>
            <a:endParaRPr sz="1600" i="0" u="none" strike="noStrike" cap="none" dirty="0">
              <a:solidFill>
                <a:srgbClr val="000000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i="0" u="none" strike="noStrike" cap="none" dirty="0">
                <a:solidFill>
                  <a:srgbClr val="000000"/>
                </a:solidFill>
              </a:rPr>
              <a:t>статок у поставщика </a:t>
            </a:r>
            <a:endParaRPr sz="16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Весовые параметры контрагента:</a:t>
            </a: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ф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альсификаты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л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ояльность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тсрочка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sym typeface="Arial"/>
              </a:rPr>
              <a:t>Правила расчета:</a:t>
            </a: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 smtClean="0"/>
              <a:t>м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инимальное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значение критерия</a:t>
            </a: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 smtClean="0"/>
              <a:t>м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аксимальное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значение критерия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162" y="1396323"/>
            <a:ext cx="5673005" cy="463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79999" y="153953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поставщиков</a:t>
            </a:r>
            <a:endParaRPr sz="2800" dirty="0"/>
          </a:p>
        </p:txBody>
      </p:sp>
      <p:sp>
        <p:nvSpPr>
          <p:cNvPr id="323" name="Shape 323"/>
          <p:cNvSpPr txBox="1"/>
          <p:nvPr/>
        </p:nvSpPr>
        <p:spPr>
          <a:xfrm>
            <a:off x="380000" y="966150"/>
            <a:ext cx="108912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380000" y="2052107"/>
            <a:ext cx="4642131" cy="251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sym typeface="Arial"/>
              </a:rPr>
              <a:t>Распределение товаров между поставщиками согласно</a:t>
            </a:r>
            <a:r>
              <a:rPr lang="ru-RU" sz="1600" b="1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тратеги</a:t>
            </a:r>
            <a:r>
              <a:rPr lang="ru-RU" sz="1600" dirty="0"/>
              <a:t>и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оценки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поставщика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указанию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списка доступных поставщиков для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оценки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сновному поставщику, 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заданному          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в настройках карточки номенклатуры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sz="1600" dirty="0"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147" y="1980109"/>
            <a:ext cx="603885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398612" y="2268141"/>
            <a:ext cx="7641299" cy="135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100"/>
            </a:pPr>
            <a:r>
              <a:rPr lang="ru-RU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«1С-Рарус: Управление аптекой» – решение для центральных </a:t>
            </a:r>
            <a:r>
              <a:rPr lang="ru-RU" sz="1200" b="1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офисов аптечных </a:t>
            </a:r>
            <a:r>
              <a:rPr lang="ru-RU" sz="1200" b="1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сетей и крупных автономных аптек. </a:t>
            </a:r>
            <a:r>
              <a:rPr lang="ru-RU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Одна программа для целого комплекса задач: централизованных заказов и закупок, управления ценообразованием, контроля денежных </a:t>
            </a:r>
            <a:r>
              <a:rPr lang="ru-RU" sz="1200" dirty="0" smtClean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средств и </a:t>
            </a:r>
            <a:r>
              <a:rPr lang="ru-RU" sz="1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бюджета организации, консолидации и многомерного анализа данных по всей сети и создания гибкой отчетности в один клик.</a:t>
            </a:r>
            <a:endParaRPr sz="1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379999" y="4936067"/>
            <a:ext cx="10773554" cy="5107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79999" y="6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sym typeface="Calibri"/>
              </a:rPr>
              <a:t>1С-Рарус: Управление аптекой</a:t>
            </a:r>
            <a:endParaRPr dirty="0">
              <a:solidFill>
                <a:srgbClr val="00719D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025" y="1540046"/>
            <a:ext cx="2544242" cy="2544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80000" y="35153"/>
            <a:ext cx="10659900" cy="1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1"/>
              <a:buFont typeface="Calibri"/>
              <a:buNone/>
            </a:pPr>
            <a:r>
              <a:rPr lang="ru-RU" sz="2800" dirty="0"/>
              <a:t>Мастер формирования заказов поставщикам. Оценка поставщиков</a:t>
            </a:r>
            <a:endParaRPr sz="2800" dirty="0"/>
          </a:p>
        </p:txBody>
      </p:sp>
      <p:sp>
        <p:nvSpPr>
          <p:cNvPr id="331" name="Shape 331"/>
          <p:cNvSpPr txBox="1"/>
          <p:nvPr/>
        </p:nvSpPr>
        <p:spPr>
          <a:xfrm>
            <a:off x="380000" y="966150"/>
            <a:ext cx="108912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217455" y="1454280"/>
            <a:ext cx="111438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/>
              <a:t>Формирование заказов после распределения между поставщиками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75" y="1980109"/>
            <a:ext cx="1128834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Заказы поставщикам</a:t>
            </a:r>
            <a:endParaRPr sz="2800" dirty="0"/>
          </a:p>
        </p:txBody>
      </p:sp>
      <p:sp>
        <p:nvSpPr>
          <p:cNvPr id="339" name="Shape 339"/>
          <p:cNvSpPr/>
          <p:nvPr/>
        </p:nvSpPr>
        <p:spPr>
          <a:xfrm>
            <a:off x="4408067" y="13435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Оформление заказа</a:t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408067" y="24357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Согласование заказа</a:t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408067" y="35240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Корректировка заказа</a:t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8369442" y="4670577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Фактическое поступление</a:t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369442" y="3524002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Закрытие заказа</a:t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845667" y="4670565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Оформление финансовых документов</a:t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408067" y="4670577"/>
            <a:ext cx="2283300" cy="621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Подтверждение заказа</a:t>
            </a:r>
            <a:endParaRPr/>
          </a:p>
        </p:txBody>
      </p:sp>
      <p:cxnSp>
        <p:nvCxnSpPr>
          <p:cNvPr id="346" name="Shape 346"/>
          <p:cNvCxnSpPr>
            <a:stCxn id="339" idx="2"/>
            <a:endCxn id="340" idx="0"/>
          </p:cNvCxnSpPr>
          <p:nvPr/>
        </p:nvCxnSpPr>
        <p:spPr>
          <a:xfrm>
            <a:off x="5549717" y="1965402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347" name="Shape 347"/>
          <p:cNvCxnSpPr/>
          <p:nvPr/>
        </p:nvCxnSpPr>
        <p:spPr>
          <a:xfrm>
            <a:off x="5549717" y="3057602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348" name="Shape 348"/>
          <p:cNvCxnSpPr/>
          <p:nvPr/>
        </p:nvCxnSpPr>
        <p:spPr>
          <a:xfrm>
            <a:off x="5549717" y="4173040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349" name="Shape 349"/>
          <p:cNvCxnSpPr>
            <a:stCxn id="345" idx="1"/>
            <a:endCxn id="344" idx="3"/>
          </p:cNvCxnSpPr>
          <p:nvPr/>
        </p:nvCxnSpPr>
        <p:spPr>
          <a:xfrm rot="10800000">
            <a:off x="3128867" y="4981527"/>
            <a:ext cx="127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350" name="Shape 350"/>
          <p:cNvCxnSpPr>
            <a:stCxn id="345" idx="3"/>
            <a:endCxn id="342" idx="1"/>
          </p:cNvCxnSpPr>
          <p:nvPr/>
        </p:nvCxnSpPr>
        <p:spPr>
          <a:xfrm>
            <a:off x="6691367" y="4981527"/>
            <a:ext cx="167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351" name="Shape 351"/>
          <p:cNvCxnSpPr>
            <a:stCxn id="342" idx="0"/>
            <a:endCxn id="343" idx="2"/>
          </p:cNvCxnSpPr>
          <p:nvPr/>
        </p:nvCxnSpPr>
        <p:spPr>
          <a:xfrm rot="10800000">
            <a:off x="9511092" y="4145877"/>
            <a:ext cx="0" cy="5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Заказы поставщикам</a:t>
            </a:r>
            <a:endParaRPr sz="2800" dirty="0"/>
          </a:p>
        </p:txBody>
      </p:sp>
      <p:sp>
        <p:nvSpPr>
          <p:cNvPr id="357" name="Shape 357"/>
          <p:cNvSpPr txBox="1"/>
          <p:nvPr/>
        </p:nvSpPr>
        <p:spPr>
          <a:xfrm>
            <a:off x="380000" y="1764085"/>
            <a:ext cx="7666467" cy="320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Плановый срок поставки в днях задается в карточке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контрагента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Плановая дата поставки автоматически рассчитывается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             и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фиксируется в заказе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поставщику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Информаци</a:t>
            </a:r>
            <a:r>
              <a:rPr lang="ru-RU" sz="1800" dirty="0"/>
              <a:t>я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о текущем состоянии заказов</a:t>
            </a:r>
            <a:r>
              <a:rPr lang="ru-RU" sz="1800" dirty="0"/>
              <a:t> и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1800" dirty="0"/>
              <a:t>просроченным заказам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1800" dirty="0"/>
              <a:t>хранится в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отчет</a:t>
            </a:r>
            <a:r>
              <a:rPr lang="ru-RU" sz="1800" dirty="0"/>
              <a:t>е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r>
              <a:rPr lang="ru-RU" sz="1800" dirty="0"/>
              <a:t>«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Состояние заказов поставщикам</a:t>
            </a:r>
            <a:r>
              <a:rPr lang="ru-RU" sz="1800" dirty="0"/>
              <a:t>» </a:t>
            </a:r>
            <a:endParaRPr lang="ru-RU" sz="1800" dirty="0" smtClean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Предусмотрена возможность автоматического закрытия просроченных заказов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4099" name="Picture 3" descr="G:\Управление аптекой - Функциональность\по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67" y="2012564"/>
            <a:ext cx="3018755" cy="30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Заказы поставщикам</a:t>
            </a:r>
            <a:endParaRPr sz="2800" dirty="0"/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700" y="2079824"/>
            <a:ext cx="9367801" cy="38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581400" y="1315224"/>
            <a:ext cx="9409283" cy="3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Для контроля просроченных заказов в отчете «Состояние заказов поставщикам»  предусмотрен фильтр «Дата поставки меньше заданной даты» 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Работа с поставщиками</a:t>
            </a:r>
            <a:endParaRPr sz="2800" dirty="0"/>
          </a:p>
        </p:txBody>
      </p:sp>
      <p:sp>
        <p:nvSpPr>
          <p:cNvPr id="370" name="Shape 370"/>
          <p:cNvSpPr txBox="1"/>
          <p:nvPr/>
        </p:nvSpPr>
        <p:spPr>
          <a:xfrm>
            <a:off x="380000" y="1280150"/>
            <a:ext cx="4439400" cy="300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Условия работы с поставщиками задается в договоре поставщика.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dirty="0"/>
              <a:t>Задаваемые п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араметры: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/>
              <a:t>м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аксимальн</a:t>
            </a:r>
            <a:r>
              <a:rPr lang="ru-RU" sz="1800" dirty="0"/>
              <a:t>ая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сумм</a:t>
            </a:r>
            <a:r>
              <a:rPr lang="ru-RU" sz="1800" dirty="0"/>
              <a:t>а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кредита по договору и контроль суммы кредита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/>
              <a:t>с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рок оплаты задолженности</a:t>
            </a: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ru-RU" sz="1800" dirty="0"/>
              <a:t>п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редоплаты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8550" y="1339049"/>
            <a:ext cx="6343311" cy="46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Работа с поставщиками</a:t>
            </a:r>
            <a:endParaRPr sz="2800" dirty="0"/>
          </a:p>
        </p:txBody>
      </p:sp>
      <p:sp>
        <p:nvSpPr>
          <p:cNvPr id="377" name="Shape 377"/>
          <p:cNvSpPr txBox="1"/>
          <p:nvPr/>
        </p:nvSpPr>
        <p:spPr>
          <a:xfrm>
            <a:off x="380000" y="1260029"/>
            <a:ext cx="108816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По заданным параметрам можно сформировать ведомость по срокам оплаты.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Для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контроля и работы с взаиморасчетами</a:t>
            </a:r>
            <a:r>
              <a:rPr lang="ru-RU" sz="1600" dirty="0"/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предусмотрены отчеты</a:t>
            </a: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b="0" i="0" u="none" strike="noStrike" cap="none" dirty="0" smtClean="0">
                <a:solidFill>
                  <a:srgbClr val="000000"/>
                </a:solidFill>
                <a:sym typeface="Arial"/>
              </a:rPr>
              <a:t>Взаиморасчеты 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с контрагентами за период</a:t>
            </a:r>
            <a:endParaRPr sz="16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Задолженность по контрагентам на дату</a:t>
            </a:r>
            <a:endParaRPr sz="16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Возраст задолженности</a:t>
            </a:r>
            <a:endParaRPr sz="1600" dirty="0"/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Динамика задолженности 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sz="1600" dirty="0"/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75" y="3276253"/>
            <a:ext cx="11323626" cy="268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Закупки 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Работа с поставщиками</a:t>
            </a:r>
            <a:endParaRPr sz="2800" dirty="0"/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94" y="1292349"/>
            <a:ext cx="1015365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Способы задать цены</a:t>
            </a:r>
            <a:endParaRPr sz="2800" dirty="0"/>
          </a:p>
        </p:txBody>
      </p:sp>
      <p:sp>
        <p:nvSpPr>
          <p:cNvPr id="390" name="Shape 390"/>
          <p:cNvSpPr txBox="1"/>
          <p:nvPr/>
        </p:nvSpPr>
        <p:spPr>
          <a:xfrm>
            <a:off x="399700" y="2052117"/>
            <a:ext cx="5846567" cy="339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Ручное задание произвольной </a:t>
            </a:r>
            <a:r>
              <a:rPr lang="ru-RU" sz="1600" dirty="0" smtClean="0">
                <a:solidFill>
                  <a:schemeClr val="dk1"/>
                </a:solidFill>
              </a:rPr>
              <a:t>цены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Процентная наценка на выбранный тип цены: поставки, конкурента и т.д</a:t>
            </a:r>
            <a:r>
              <a:rPr lang="ru-RU" sz="16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Процентная наценка на цену </a:t>
            </a:r>
            <a:r>
              <a:rPr lang="ru-RU" sz="1600" dirty="0" smtClean="0">
                <a:solidFill>
                  <a:schemeClr val="dk1"/>
                </a:solidFill>
              </a:rPr>
              <a:t>поступления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Расчет по разным фиксированным </a:t>
            </a:r>
            <a:r>
              <a:rPr lang="ru-RU" sz="1600" dirty="0" smtClean="0">
                <a:solidFill>
                  <a:schemeClr val="dk1"/>
                </a:solidFill>
              </a:rPr>
              <a:t>ценам                    </a:t>
            </a:r>
            <a:r>
              <a:rPr lang="ru-RU" sz="1600" dirty="0">
                <a:solidFill>
                  <a:schemeClr val="dk1"/>
                </a:solidFill>
              </a:rPr>
              <a:t>и свойствам </a:t>
            </a:r>
            <a:r>
              <a:rPr lang="ru-RU" sz="1600" dirty="0" smtClean="0">
                <a:solidFill>
                  <a:schemeClr val="dk1"/>
                </a:solidFill>
              </a:rPr>
              <a:t>номенклатуры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Заполнение по данным базы данных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211" y="2236369"/>
            <a:ext cx="5125050" cy="35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90"/>
          <p:cNvSpPr txBox="1"/>
          <p:nvPr/>
        </p:nvSpPr>
        <p:spPr>
          <a:xfrm>
            <a:off x="399700" y="1458907"/>
            <a:ext cx="10153128" cy="7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Несколько способов задать цены </a:t>
            </a:r>
            <a:r>
              <a:rPr lang="ru-RU" sz="1800" dirty="0" smtClean="0">
                <a:solidFill>
                  <a:schemeClr val="dk1"/>
                </a:solidFill>
              </a:rPr>
              <a:t>позволяет </a:t>
            </a:r>
            <a:r>
              <a:rPr lang="ru-RU" sz="1800" dirty="0">
                <a:solidFill>
                  <a:schemeClr val="dk1"/>
                </a:solidFill>
              </a:rPr>
              <a:t>повысить гибкость </a:t>
            </a:r>
            <a:r>
              <a:rPr lang="ru-RU" sz="1800" dirty="0" smtClean="0">
                <a:solidFill>
                  <a:schemeClr val="dk1"/>
                </a:solidFill>
              </a:rPr>
              <a:t>ценообразования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 smtClean="0"/>
              <a:t>Правила </a:t>
            </a:r>
            <a:r>
              <a:rPr lang="ru-RU" sz="2800" dirty="0"/>
              <a:t>расчета</a:t>
            </a:r>
            <a:endParaRPr sz="2800" dirty="0"/>
          </a:p>
        </p:txBody>
      </p:sp>
      <p:sp>
        <p:nvSpPr>
          <p:cNvPr id="397" name="Shape 397"/>
          <p:cNvSpPr txBox="1"/>
          <p:nvPr/>
        </p:nvSpPr>
        <p:spPr>
          <a:xfrm>
            <a:off x="1709763" y="1980109"/>
            <a:ext cx="8856984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Уточнение правил </a:t>
            </a:r>
            <a:r>
              <a:rPr lang="ru-RU" sz="1600" b="1" dirty="0" smtClean="0"/>
              <a:t>расчета</a:t>
            </a:r>
            <a:endParaRPr lang="ru-RU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Особые </a:t>
            </a:r>
            <a:r>
              <a:rPr lang="ru-RU" sz="1600" dirty="0">
                <a:solidFill>
                  <a:schemeClr val="dk1"/>
                </a:solidFill>
              </a:rPr>
              <a:t>условия расчета для отдельных ценовых групп товаров. Задаются в элементе справочника «Номенклатура»  </a:t>
            </a: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Правила </a:t>
            </a:r>
            <a:r>
              <a:rPr lang="ru-RU" sz="1600" b="1" dirty="0" smtClean="0"/>
              <a:t>округления</a:t>
            </a:r>
            <a:endParaRPr lang="ru-RU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Для </a:t>
            </a:r>
            <a:r>
              <a:rPr lang="ru-RU" sz="1600" dirty="0">
                <a:solidFill>
                  <a:schemeClr val="dk1"/>
                </a:solidFill>
              </a:rPr>
              <a:t>разных диапазонов цен свое округление, указание точности округления. Психологическое округление «0,99»  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Пороги </a:t>
            </a:r>
            <a:r>
              <a:rPr lang="ru-RU" sz="1600" b="1" dirty="0" smtClean="0"/>
              <a:t>срабатывания</a:t>
            </a:r>
            <a:endParaRPr lang="ru-RU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Возможность </a:t>
            </a:r>
            <a:r>
              <a:rPr lang="ru-RU" sz="1600" dirty="0">
                <a:solidFill>
                  <a:schemeClr val="dk1"/>
                </a:solidFill>
              </a:rPr>
              <a:t>задать % отклонения от базы расчета, при которых цена остается неизменной. Пороги для ценовых групп</a:t>
            </a:r>
            <a:endParaRPr sz="1600" dirty="0"/>
          </a:p>
        </p:txBody>
      </p:sp>
      <p:pic>
        <p:nvPicPr>
          <p:cNvPr id="3074" name="Picture 2" descr="G:\Управление аптекой - Функциональность\расчёт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1" y="2144408"/>
            <a:ext cx="588776" cy="6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Управление аптекой - Функциональность\Безымянный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4" y="3204245"/>
            <a:ext cx="684613" cy="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Управление аптекой - Функциональность\порог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8" y="4093549"/>
            <a:ext cx="537284" cy="6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Цены на ЖНВЛП. Загрузка и контроль</a:t>
            </a:r>
            <a:endParaRPr sz="2800" dirty="0"/>
          </a:p>
        </p:txBody>
      </p:sp>
      <p:sp>
        <p:nvSpPr>
          <p:cNvPr id="403" name="Shape 403"/>
          <p:cNvSpPr txBox="1"/>
          <p:nvPr/>
        </p:nvSpPr>
        <p:spPr>
          <a:xfrm>
            <a:off x="380000" y="966150"/>
            <a:ext cx="10881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408100" y="1226400"/>
            <a:ext cx="106599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Загрузка данных реестра цен на ЖНВЛП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из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внешнего файла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диска ИТС</a:t>
            </a:r>
            <a:endParaRPr dirty="0"/>
          </a:p>
          <a:p>
            <a:pPr marL="5715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сайта Росздравнадзора</a:t>
            </a:r>
            <a:endParaRPr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контроля цен при расчете и поступлении товаров</a:t>
            </a:r>
            <a:endParaRPr dirty="0"/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725" y="2987265"/>
            <a:ext cx="8001300" cy="30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Функциональные</a:t>
            </a:r>
            <a:r>
              <a:rPr lang="ru-RU" sz="4197" b="0" i="0" u="none" strike="noStrike" cap="none" dirty="0">
                <a:solidFill>
                  <a:srgbClr val="00719D"/>
                </a:solidFill>
                <a:sym typeface="Calibri"/>
              </a:rPr>
              <a:t> возможности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069803" y="1572233"/>
            <a:ext cx="828092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Закупки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Работа с номенклатурой поставщиков, </a:t>
            </a:r>
            <a:r>
              <a:rPr lang="ru-RU" sz="1200" dirty="0">
                <a:solidFill>
                  <a:schemeClr val="dk1"/>
                </a:solidFill>
              </a:rPr>
              <a:t>анализ их прайс-листов, выбор оптимального поставщика, формирование и размещение заявок, контроль сроков поставки и оформление поступления, оплата поставщикам</a:t>
            </a:r>
            <a:endParaRPr sz="12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Аналитика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Анализ и прогнозирование спроса с помощью множества источников, динамическая классификация продаж, мастер формирования заказов как метод анализа   </a:t>
            </a:r>
            <a:endParaRPr sz="1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Ценообразование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Определение правил ценообразования, пороги срабатывания и фиксирование цен, контроль цен на ЖНВЛП</a:t>
            </a:r>
            <a:r>
              <a:rPr lang="ru-RU" dirty="0"/>
              <a:t>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Финансы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Планирование и учет денежных средств, управление взаиморасчетами,  анализ финансовых результатов, обмен с бухгалтерией</a:t>
            </a:r>
            <a:endParaRPr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pic>
        <p:nvPicPr>
          <p:cNvPr id="1026" name="Picture 2" descr="D:\Users\Администратор\Desktop\Света\Управление аптекой - Функциональность\закуп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07" y="1775052"/>
            <a:ext cx="493089" cy="4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Администратор\Desktop\Света\Управление аптекой - Функциональность\аналити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29" y="2700189"/>
            <a:ext cx="448244" cy="4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Администратор\Desktop\Света\Управление аптекой - Функциональность\ценообразова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63" y="3535397"/>
            <a:ext cx="482377" cy="4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Администратор\Desktop\Света\Управление аптекой - Функциональность\финанс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23" y="435637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Ценообразование</a:t>
            </a:r>
            <a:endParaRPr sz="4197" b="0" i="0" u="none" strike="noStrike" cap="none" dirty="0">
              <a:solidFill>
                <a:srgbClr val="0071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Цены на ЖНВЛП. Загрузка и контроль</a:t>
            </a:r>
            <a:endParaRPr sz="2800" dirty="0"/>
          </a:p>
        </p:txBody>
      </p:sp>
      <p:sp>
        <p:nvSpPr>
          <p:cNvPr id="411" name="Shape 411"/>
          <p:cNvSpPr txBox="1"/>
          <p:nvPr/>
        </p:nvSpPr>
        <p:spPr>
          <a:xfrm>
            <a:off x="380000" y="966150"/>
            <a:ext cx="10881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724" y="1661909"/>
            <a:ext cx="6538824" cy="41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380000" y="1661909"/>
            <a:ext cx="4136100" cy="372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dirty="0"/>
              <a:t>Возможно фиксировать максимально допустимые розничные и оптовые надбавки на цены ЖНВЛП, используя контроль расчета цен на оба виды надбавки.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Правила расчета задается в виде диапазона с указанием соответствующей наценки. Предусмотрена возможность обычного и “психологического” округления в меньшую сторону.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Ценообразование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Фиксированные цены</a:t>
            </a:r>
            <a:endParaRPr sz="2800" dirty="0"/>
          </a:p>
        </p:txBody>
      </p:sp>
      <p:sp>
        <p:nvSpPr>
          <p:cNvPr id="419" name="Shape 419"/>
          <p:cNvSpPr txBox="1"/>
          <p:nvPr/>
        </p:nvSpPr>
        <p:spPr>
          <a:xfrm>
            <a:off x="399700" y="1289975"/>
            <a:ext cx="11019300" cy="45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действие цены по указанную дату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фиксированные цены задаются для типа цен и выбранных номенклатурных позиций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</a:rPr>
              <a:t>игнорирование правил расчета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747" y="2412157"/>
            <a:ext cx="8030270" cy="360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289150" y="399700"/>
            <a:ext cx="106599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Финансовый отдел</a:t>
            </a:r>
            <a:endParaRPr sz="4197" b="0" i="0" u="none" strike="noStrike" cap="none" dirty="0">
              <a:solidFill>
                <a:srgbClr val="0071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3000" dirty="0"/>
              <a:t>Учет наличных и безналичных денежных средств</a:t>
            </a:r>
            <a:endParaRPr sz="3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27" name="Shape 427"/>
          <p:cNvSpPr txBox="1"/>
          <p:nvPr/>
        </p:nvSpPr>
        <p:spPr>
          <a:xfrm>
            <a:off x="2285827" y="2259556"/>
            <a:ext cx="7646785" cy="80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</a:rPr>
              <a:t>Учет наличных денежных средств 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Формирование приходного и расходного кассового ордера, контроль перемещения денежных средств между кассами </a:t>
            </a:r>
            <a:r>
              <a:rPr lang="ru-RU" sz="1800" dirty="0" smtClean="0">
                <a:solidFill>
                  <a:schemeClr val="dk1"/>
                </a:solidFill>
              </a:rPr>
              <a:t>компании</a:t>
            </a:r>
          </a:p>
        </p:txBody>
      </p:sp>
      <p:pic>
        <p:nvPicPr>
          <p:cNvPr id="1026" name="Picture 2" descr="G:\Управление аптекой - Функциональность\наличны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9" y="205211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Управление аптекой - Функциональность\безна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9" y="388615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27"/>
          <p:cNvSpPr txBox="1"/>
          <p:nvPr/>
        </p:nvSpPr>
        <p:spPr>
          <a:xfrm>
            <a:off x="2285827" y="3995462"/>
            <a:ext cx="7646785" cy="100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</a:rPr>
              <a:t>Учет </a:t>
            </a:r>
            <a:r>
              <a:rPr lang="ru-RU" sz="1800" b="1" dirty="0">
                <a:solidFill>
                  <a:schemeClr val="dk1"/>
                </a:solidFill>
              </a:rPr>
              <a:t>безналичных денежных средств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</a:rPr>
              <a:t>Оформление платежного поручения, банковской выписки, подключение клиент-банка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289150" y="399700"/>
            <a:ext cx="106599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latin typeface="Calibri"/>
                <a:ea typeface="Calibri"/>
                <a:cs typeface="Calibri"/>
                <a:sym typeface="Calibri"/>
              </a:rPr>
              <a:t>Финансовый отдел</a:t>
            </a:r>
            <a:endParaRPr sz="4197" b="0" i="0" u="none" strike="noStrike" cap="none" dirty="0">
              <a:solidFill>
                <a:srgbClr val="00719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3000" dirty="0"/>
              <a:t>Планирование денежных средств</a:t>
            </a:r>
            <a:endParaRPr sz="3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434" name="Shape 434"/>
          <p:cNvSpPr txBox="1"/>
          <p:nvPr/>
        </p:nvSpPr>
        <p:spPr>
          <a:xfrm>
            <a:off x="408800" y="2052117"/>
            <a:ext cx="3112125" cy="3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Платежный </a:t>
            </a:r>
            <a:r>
              <a:rPr lang="ru-RU" sz="1600" dirty="0"/>
              <a:t>календарь формируется на основе: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r>
              <a:rPr lang="ru-RU" sz="1600" dirty="0"/>
              <a:t>заявки на расходование денежных средств по заказам или поступлениям товаров</a:t>
            </a:r>
            <a:endParaRPr sz="1600"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r>
              <a:rPr lang="ru-RU" sz="1600" dirty="0"/>
              <a:t>плана поступления денежных средств по статьям движения ДС</a:t>
            </a: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0925" y="2177733"/>
            <a:ext cx="7760150" cy="3834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434"/>
          <p:cNvSpPr txBox="1"/>
          <p:nvPr/>
        </p:nvSpPr>
        <p:spPr>
          <a:xfrm>
            <a:off x="414267" y="1453112"/>
            <a:ext cx="108668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Планирование денежных средств проводится с помощью платежного </a:t>
            </a:r>
            <a:r>
              <a:rPr lang="ru-RU" sz="1800" dirty="0" smtClean="0"/>
              <a:t>календаря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3000" dirty="0"/>
              <a:t>Взаиморасчеты с контрагентом</a:t>
            </a:r>
            <a:endParaRPr sz="3000" dirty="0"/>
          </a:p>
        </p:txBody>
      </p:sp>
      <p:sp>
        <p:nvSpPr>
          <p:cNvPr id="441" name="Shape 441"/>
          <p:cNvSpPr txBox="1"/>
          <p:nvPr/>
        </p:nvSpPr>
        <p:spPr>
          <a:xfrm>
            <a:off x="330076" y="1620069"/>
            <a:ext cx="3004800" cy="3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Акты сверки взаиморасчетов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Взаимозачет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Корректировка долга</a:t>
            </a:r>
            <a:endParaRPr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751" y="1281987"/>
            <a:ext cx="5451949" cy="28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264" y="2720625"/>
            <a:ext cx="5173711" cy="328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</a:t>
            </a:r>
            <a:endParaRPr sz="2800" dirty="0"/>
          </a:p>
        </p:txBody>
      </p:sp>
      <p:sp>
        <p:nvSpPr>
          <p:cNvPr id="449" name="Shape 449"/>
          <p:cNvSpPr txBox="1"/>
          <p:nvPr/>
        </p:nvSpPr>
        <p:spPr>
          <a:xfrm>
            <a:off x="413619" y="1302025"/>
            <a:ext cx="7656600" cy="471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Планирование бюджетов в разрезе </a:t>
            </a:r>
            <a:r>
              <a:rPr lang="ru-RU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сценариев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фиксации бюджетов:</a:t>
            </a:r>
            <a:endParaRPr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п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о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статьям движения ДС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д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оходов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и расходов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п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родаж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dirty="0" smtClean="0"/>
              <a:t>– з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акупок</a:t>
            </a:r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6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Автоматическое заполнение плановых значений бюджетов</a:t>
            </a:r>
            <a:endParaRPr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– на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основании данных предыдущих периодов</a:t>
            </a:r>
            <a:endParaRPr sz="1800" dirty="0"/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sym typeface="Arial"/>
              </a:rPr>
              <a:t>– с </a:t>
            </a:r>
            <a:r>
              <a:rPr lang="ru-RU" sz="1800" b="0" i="0" u="none" strike="noStrike" cap="none" dirty="0">
                <a:solidFill>
                  <a:srgbClr val="000000"/>
                </a:solidFill>
                <a:sym typeface="Arial"/>
              </a:rPr>
              <a:t>учетом алгоритмов прогнозирования </a:t>
            </a:r>
            <a:endParaRPr lang="ru-RU" sz="18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5334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itchFamily="34" charset="0"/>
              <a:buChar char="•"/>
            </a:pPr>
            <a:r>
              <a:rPr lang="ru-RU" sz="2400" dirty="0"/>
              <a:t>Анализ сходимости результатов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125" y="1111906"/>
            <a:ext cx="3239500" cy="470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</a:t>
            </a:r>
            <a:endParaRPr sz="2800" dirty="0"/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825" y="1164100"/>
            <a:ext cx="9547649" cy="48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</a:t>
            </a:r>
            <a:endParaRPr sz="2800" dirty="0"/>
          </a:p>
        </p:txBody>
      </p:sp>
      <p:sp>
        <p:nvSpPr>
          <p:cNvPr id="462" name="Shape 462"/>
          <p:cNvSpPr txBox="1"/>
          <p:nvPr/>
        </p:nvSpPr>
        <p:spPr>
          <a:xfrm>
            <a:off x="351325" y="1073425"/>
            <a:ext cx="105522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75" y="1845605"/>
            <a:ext cx="10960275" cy="416695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373352" y="1191802"/>
            <a:ext cx="10225137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Анализ сходимости результатов позволят объективно оценивать результаты финансовой деятельности и оперативно корректировать управление</a:t>
            </a:r>
            <a:endParaRPr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Финансовый отдел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/>
              <a:t>Бюджетирование. Управленческий баланс</a:t>
            </a:r>
            <a:endParaRPr sz="2800" dirty="0"/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550" y="1260029"/>
            <a:ext cx="5310100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485627" y="1544349"/>
            <a:ext cx="4746272" cy="203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Комплексная оценка финансового положения компании. Получаемые показатели помогут выполнять </a:t>
            </a:r>
            <a:r>
              <a:rPr lang="ru-RU" sz="1800" dirty="0" smtClean="0"/>
              <a:t>планы     </a:t>
            </a:r>
            <a:r>
              <a:rPr lang="ru-RU" sz="1800" dirty="0"/>
              <a:t>по прибыли, получить </a:t>
            </a:r>
            <a:r>
              <a:rPr lang="ru-RU" sz="1800" dirty="0" smtClean="0"/>
              <a:t>представление       </a:t>
            </a:r>
            <a:r>
              <a:rPr lang="ru-RU" sz="1800" dirty="0"/>
              <a:t>о рентабельности капитала </a:t>
            </a:r>
            <a:r>
              <a:rPr lang="ru-RU" sz="1800" dirty="0" smtClean="0"/>
              <a:t>                       и </a:t>
            </a:r>
            <a:r>
              <a:rPr lang="ru-RU" sz="1800" dirty="0"/>
              <a:t>предотвратить мошенничество </a:t>
            </a:r>
            <a:endParaRPr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Интеграция с внешними системами 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2499817" y="2858793"/>
            <a:ext cx="728954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1С 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Обмен данными с «1С: Розница 8. Аптека», «1С :Бухгалтерия 8» и «1С: Зарплата и Управление персоналом 8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</a:rPr>
              <a:t>»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" name="Shape 477"/>
          <p:cNvSpPr txBox="1"/>
          <p:nvPr/>
        </p:nvSpPr>
        <p:spPr>
          <a:xfrm>
            <a:off x="2485115" y="4428381"/>
            <a:ext cx="8352927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Интернет-аптека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Единая база заказов, актуальная информация на портале и удобный перенос данных между сайтом и центральным </a:t>
            </a:r>
            <a:r>
              <a:rPr lang="ru-RU" sz="1800" dirty="0" smtClean="0">
                <a:solidFill>
                  <a:schemeClr val="dk1"/>
                </a:solidFill>
                <a:highlight>
                  <a:srgbClr val="FFFFFF"/>
                </a:highlight>
              </a:rPr>
              <a:t>офисом </a:t>
            </a:r>
            <a:endParaRPr sz="1800" dirty="0"/>
          </a:p>
        </p:txBody>
      </p:sp>
      <p:sp>
        <p:nvSpPr>
          <p:cNvPr id="5" name="Shape 477"/>
          <p:cNvSpPr txBox="1"/>
          <p:nvPr/>
        </p:nvSpPr>
        <p:spPr>
          <a:xfrm>
            <a:off x="2485115" y="1548061"/>
            <a:ext cx="8352927" cy="75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Справочники ЛП</a:t>
            </a: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</a:rPr>
              <a:t>Автоматическое обновление в программе справочников «Видаль» и «РЛС»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H:\Управление аптекой - Функциональность\ИКОНКА 1С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3" y="2861543"/>
            <a:ext cx="1093043" cy="10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Управление аптекой - Функциональность\иконка справочн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16" y="1379636"/>
            <a:ext cx="1093043" cy="10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Управление аптекой - Функциональность\иконка интернет апте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83" y="4343450"/>
            <a:ext cx="1093043" cy="10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4210084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 smtClean="0">
                <a:solidFill>
                  <a:srgbClr val="00719D"/>
                </a:solidFill>
              </a:rPr>
              <a:t>Закупки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45125" y="1548061"/>
            <a:ext cx="108831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Информация о номенклатуре поставщика поможет проанализировать цены поставщиков и выбрать оптимального, сделать заказ поставщику, загрузить поступление товаров и услуг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9545" y="2650718"/>
            <a:ext cx="6964401" cy="27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14"/>
          <p:cNvSpPr txBox="1">
            <a:spLocks/>
          </p:cNvSpPr>
          <p:nvPr/>
        </p:nvSpPr>
        <p:spPr>
          <a:xfrm>
            <a:off x="409515" y="941945"/>
            <a:ext cx="675485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 smtClean="0"/>
              <a:t>Номенклатура поставщика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7635" y="2716336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dk1"/>
                </a:solidFill>
              </a:rPr>
              <a:t>Создание </a:t>
            </a:r>
            <a:r>
              <a:rPr lang="ru-RU" b="1" dirty="0" smtClean="0">
                <a:solidFill>
                  <a:schemeClr val="dk1"/>
                </a:solidFill>
              </a:rPr>
              <a:t>номенклатуры</a:t>
            </a:r>
            <a:endParaRPr lang="ru-RU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dirty="0" smtClean="0">
                <a:solidFill>
                  <a:schemeClr val="dk1"/>
                </a:solidFill>
              </a:rPr>
              <a:t>Автоматическое </a:t>
            </a:r>
            <a:r>
              <a:rPr lang="ru-RU" sz="1200" dirty="0">
                <a:solidFill>
                  <a:schemeClr val="dk1"/>
                </a:solidFill>
              </a:rPr>
              <a:t>создание при загрузке прайс-листов и накладных поставщика, ручное заведение путем создания новых страниц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7635" y="3868464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solidFill>
                  <a:schemeClr val="dk1"/>
                </a:solidFill>
              </a:rPr>
              <a:t>Сопоставление номенклатуры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200" dirty="0">
                <a:solidFill>
                  <a:schemeClr val="dk1"/>
                </a:solidFill>
              </a:rPr>
              <a:t>Сравнение по заводским штрихкодам, при помощи загрузки из внешнего источника, по данным поставщика другого региона, вручную и с помощью помощника сопоставления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Подключение торгового оборудования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635900" y="1877118"/>
            <a:ext cx="9556800" cy="318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 smtClean="0">
                <a:solidFill>
                  <a:srgbClr val="333333"/>
                </a:solidFill>
              </a:rPr>
              <a:t>POS-Терминалы </a:t>
            </a:r>
            <a:r>
              <a:rPr lang="ru-RU" sz="1800" dirty="0">
                <a:solidFill>
                  <a:srgbClr val="333333"/>
                </a:solidFill>
              </a:rPr>
              <a:t>(Point of Sale — торговое место);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фискальные регистраторы (ФР);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авторизаторы безналичных платежей;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электронные весы;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сканеры штрих-кодов и считыватели магнитных карт;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дисплеи покупателя;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программируемые клавиатуры;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принтеры этикеток и ценников;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016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"/>
              <a:buChar char="●"/>
            </a:pPr>
            <a:r>
              <a:rPr lang="ru-RU" sz="1800" dirty="0">
                <a:solidFill>
                  <a:srgbClr val="333333"/>
                </a:solidFill>
              </a:rPr>
              <a:t>терминалы сбора данных (ТСД).</a:t>
            </a:r>
            <a:endParaRPr sz="1800" dirty="0">
              <a:solidFill>
                <a:srgbClr val="333333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050" name="Picture 2" descr="G:\Управление аптекой - Функциональность\торговое оборудован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03" y="1850100"/>
            <a:ext cx="3226353" cy="32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83"/>
          <p:cNvSpPr txBox="1"/>
          <p:nvPr/>
        </p:nvSpPr>
        <p:spPr>
          <a:xfrm>
            <a:off x="635900" y="1392850"/>
            <a:ext cx="95568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33333"/>
                </a:solidFill>
              </a:rPr>
              <a:t>Поддерживает работу с огромным перечнем торгового оборудования</a:t>
            </a:r>
            <a:r>
              <a:rPr lang="ru-RU" sz="1800" dirty="0" smtClean="0">
                <a:solidFill>
                  <a:srgbClr val="333333"/>
                </a:solidFill>
              </a:rPr>
              <a:t>:</a:t>
            </a:r>
            <a:endParaRPr sz="18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28439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 txBox="1"/>
          <p:nvPr/>
        </p:nvSpPr>
        <p:spPr>
          <a:xfrm>
            <a:off x="722312" y="5002789"/>
            <a:ext cx="3916363" cy="164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Контакты:</a:t>
            </a:r>
            <a:b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Телефон: 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+7 (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495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223-04-04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Электронная почта: </a:t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u="sng" dirty="0" err="1" smtClean="0">
                <a:solidFill>
                  <a:srgbClr val="F7953B"/>
                </a:solidFill>
                <a:latin typeface="Calibri"/>
                <a:ea typeface="Calibri"/>
                <a:cs typeface="Calibri"/>
                <a:sym typeface="Calibri"/>
              </a:rPr>
              <a:t>apteka</a:t>
            </a:r>
            <a:r>
              <a:rPr lang="ru-RU" sz="1800" b="0" i="0" u="sng" strike="noStrike" cap="none" dirty="0" smtClean="0">
                <a:solidFill>
                  <a:srgbClr val="F7953B"/>
                </a:solidFill>
                <a:latin typeface="Calibri"/>
                <a:ea typeface="Calibri"/>
                <a:cs typeface="Calibri"/>
                <a:sym typeface="Calibri"/>
              </a:rPr>
              <a:t>@rarus.ru</a:t>
            </a:r>
            <a:endParaRPr dirty="0"/>
          </a:p>
        </p:txBody>
      </p:sp>
      <p:sp>
        <p:nvSpPr>
          <p:cNvPr id="490" name="Shape 490"/>
          <p:cNvSpPr txBox="1"/>
          <p:nvPr/>
        </p:nvSpPr>
        <p:spPr>
          <a:xfrm>
            <a:off x="722313" y="325921"/>
            <a:ext cx="3535362" cy="137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передовые технологии, опережая своих конкурентов</a:t>
            </a:r>
            <a:endParaRPr/>
          </a:p>
        </p:txBody>
      </p:sp>
      <p:sp>
        <p:nvSpPr>
          <p:cNvPr id="491" name="Shape 491"/>
          <p:cNvSpPr txBox="1"/>
          <p:nvPr/>
        </p:nvSpPr>
        <p:spPr>
          <a:xfrm>
            <a:off x="722313" y="2024148"/>
            <a:ext cx="3916362" cy="248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1С-Рарус:</a:t>
            </a:r>
            <a:br>
              <a:rPr lang="ru-RU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аптекой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80000" y="1569181"/>
            <a:ext cx="9970723" cy="98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писок текущих сопоставлений с указанием текущего количество </a:t>
            </a:r>
            <a:r>
              <a:rPr lang="ru-RU" sz="1600" dirty="0"/>
              <a:t>«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связок</a:t>
            </a:r>
            <a:r>
              <a:rPr lang="ru-RU" sz="1600" dirty="0"/>
              <a:t>» </a:t>
            </a:r>
            <a:endParaRPr lang="ru-RU" sz="1600" dirty="0" smtClean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тборы по списку номенклатуры, прайс-листам и сопоставленной номенклатуре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380000" y="2844205"/>
            <a:ext cx="3994059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«Связка»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</a:t>
            </a:r>
            <a:r>
              <a:rPr lang="ru-RU" sz="1600" dirty="0">
                <a:solidFill>
                  <a:schemeClr val="dk1"/>
                </a:solidFill>
              </a:rPr>
              <a:t>ы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                с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номенклатурой поставщика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        в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один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клик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Поиск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совпадени</a:t>
            </a:r>
            <a:r>
              <a:rPr lang="ru-RU" sz="1600" dirty="0">
                <a:solidFill>
                  <a:schemeClr val="dk1"/>
                </a:solidFill>
              </a:rPr>
              <a:t>й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по заводским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штрих-кодам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sz="16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И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ндикаци</a:t>
            </a:r>
            <a:r>
              <a:rPr lang="ru-RU" sz="1600" dirty="0">
                <a:solidFill>
                  <a:schemeClr val="dk1"/>
                </a:solidFill>
              </a:rPr>
              <a:t>я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в списке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номенклатуры 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</a:rPr>
              <a:t>Отображение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</a:t>
            </a:r>
            <a:r>
              <a:rPr lang="ru-RU" sz="1600" dirty="0">
                <a:solidFill>
                  <a:schemeClr val="dk1"/>
                </a:solidFill>
              </a:rPr>
              <a:t>ы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sym typeface="Arial"/>
              </a:rPr>
              <a:t>,        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у которой нет ни одной связки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051" y="2688034"/>
            <a:ext cx="6737848" cy="32646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14"/>
          <p:cNvSpPr txBox="1">
            <a:spLocks/>
          </p:cNvSpPr>
          <p:nvPr/>
        </p:nvSpPr>
        <p:spPr>
          <a:xfrm>
            <a:off x="379999" y="0"/>
            <a:ext cx="10659900" cy="12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solidFill>
                  <a:srgbClr val="00719D"/>
                </a:solidFill>
              </a:rPr>
              <a:t>Закупки</a:t>
            </a:r>
            <a:endParaRPr lang="ru-RU" dirty="0">
              <a:solidFill>
                <a:srgbClr val="00719D"/>
              </a:solidFill>
            </a:endParaRPr>
          </a:p>
        </p:txBody>
      </p:sp>
      <p:sp>
        <p:nvSpPr>
          <p:cNvPr id="8" name="Shape 214"/>
          <p:cNvSpPr txBox="1">
            <a:spLocks/>
          </p:cNvSpPr>
          <p:nvPr/>
        </p:nvSpPr>
        <p:spPr>
          <a:xfrm>
            <a:off x="449677" y="899989"/>
            <a:ext cx="653883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/>
              <a:t>Помощник сопоставления номенклатуры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380000" y="1166000"/>
            <a:ext cx="10959300" cy="4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5326" y="1501175"/>
            <a:ext cx="7122474" cy="439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80000" y="1059125"/>
            <a:ext cx="11017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380000" y="1943225"/>
            <a:ext cx="4876800" cy="321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Прайс-листы </a:t>
            </a:r>
            <a:r>
              <a:rPr lang="ru-RU" sz="1600" dirty="0">
                <a:solidFill>
                  <a:schemeClr val="dk1"/>
                </a:solidFill>
              </a:rPr>
              <a:t>загружаются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 в систему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вручную из внешнего файла (txt, dbf, xls) или </a:t>
            </a:r>
            <a:r>
              <a:rPr lang="ru-RU" sz="1600" dirty="0">
                <a:solidFill>
                  <a:schemeClr val="dk1"/>
                </a:solidFill>
              </a:rPr>
              <a:t>а</a:t>
            </a: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втоматически по заданному расписанию (с каталога на диске, ftp, почты, http)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В прайс-листе фиксируется: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номенклатура поставщика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производитель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срок годности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цена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остаток</a:t>
            </a:r>
            <a:endParaRPr sz="1600" dirty="0"/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sym typeface="Arial"/>
              </a:rPr>
              <a:t>минимальный заказ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" name="Shape 214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8170524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 smtClean="0">
                <a:solidFill>
                  <a:srgbClr val="00719D"/>
                </a:solidFill>
              </a:rPr>
              <a:t>Закупки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9" name="Shape 214"/>
          <p:cNvSpPr txBox="1">
            <a:spLocks/>
          </p:cNvSpPr>
          <p:nvPr/>
        </p:nvSpPr>
        <p:spPr>
          <a:xfrm>
            <a:off x="427514" y="949976"/>
            <a:ext cx="740831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dirty="0" smtClean="0"/>
              <a:t>Прайс-листы поставщика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79999" y="-41944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1"/>
              <a:buFont typeface="Calibri"/>
              <a:buNone/>
            </a:pPr>
            <a:r>
              <a:rPr lang="ru-RU" sz="3600" b="0" i="0" u="none" strike="noStrike" cap="none" dirty="0">
                <a:solidFill>
                  <a:srgbClr val="00719D"/>
                </a:solidFill>
                <a:sym typeface="Calibri"/>
              </a:rPr>
              <a:t>Настройка загрузки прайс-листов по расписанию</a:t>
            </a:r>
            <a:endParaRPr dirty="0">
              <a:solidFill>
                <a:srgbClr val="00719D"/>
              </a:solidFill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380000" y="1166000"/>
            <a:ext cx="10959300" cy="4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380000" y="1059125"/>
            <a:ext cx="11017800" cy="3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75" y="1122725"/>
            <a:ext cx="9818075" cy="47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80000" y="486520"/>
            <a:ext cx="10659900" cy="84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4197" b="0" i="0" u="none" strike="noStrike" cap="none" dirty="0">
                <a:solidFill>
                  <a:srgbClr val="00719D"/>
                </a:solidFill>
                <a:sym typeface="Calibri"/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ABC/XYZ-анализы</a:t>
            </a:r>
            <a:endParaRPr sz="2800" dirty="0"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249" name="Shape 249"/>
          <p:cNvSpPr txBox="1"/>
          <p:nvPr/>
        </p:nvSpPr>
        <p:spPr>
          <a:xfrm>
            <a:off x="413619" y="1260029"/>
            <a:ext cx="109593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sym typeface="Arial"/>
              </a:rPr>
              <a:t>АВС-анализ продаж: </a:t>
            </a:r>
            <a:endParaRPr sz="1600" dirty="0"/>
          </a:p>
          <a:p>
            <a:pPr marL="8572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b="1" dirty="0"/>
              <a:t>п</a:t>
            </a:r>
            <a:r>
              <a:rPr lang="ru-RU" b="1" i="0" u="none" strike="noStrike" cap="none" dirty="0">
                <a:solidFill>
                  <a:srgbClr val="000000"/>
                </a:solidFill>
                <a:sym typeface="Arial"/>
              </a:rPr>
              <a:t>о объему продаж  («сумма выручки» ) </a:t>
            </a:r>
            <a:endParaRPr b="1"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показывает распределение товаров с точки зрения востребованности (спроса) товара покупателем </a:t>
            </a:r>
            <a:endParaRPr dirty="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b="1" dirty="0"/>
              <a:t>п</a:t>
            </a:r>
            <a:r>
              <a:rPr lang="ru-RU" b="1" i="0" u="none" strike="noStrike" cap="none" dirty="0">
                <a:solidFill>
                  <a:srgbClr val="000000"/>
                </a:solidFill>
                <a:sym typeface="Arial"/>
              </a:rPr>
              <a:t>о марже (прибыли) ( «сумма прибыли»)</a:t>
            </a:r>
            <a:endParaRPr b="1" dirty="0"/>
          </a:p>
          <a:p>
            <a:pPr marL="1028700"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ru-RU" b="0" i="0" u="none" strike="noStrike" cap="none" dirty="0">
                <a:solidFill>
                  <a:srgbClr val="000000"/>
                </a:solidFill>
                <a:sym typeface="Arial"/>
              </a:rPr>
              <a:t> позволяет разделять товары по степени вклада в общую прибыль предприятия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1540" y="2628181"/>
            <a:ext cx="8705359" cy="346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79999" y="153953"/>
            <a:ext cx="106599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00719D"/>
                </a:solidFill>
              </a:rPr>
              <a:t>Анализ и прогнозирование спроса</a:t>
            </a:r>
            <a:endParaRPr dirty="0">
              <a:solidFill>
                <a:srgbClr val="00719D"/>
              </a:solidFill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sz="28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ABC/XYZ-анализы</a:t>
            </a:r>
            <a:endParaRPr sz="2800" dirty="0"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1"/>
              <a:buFont typeface="Calibri"/>
              <a:buNone/>
            </a:pPr>
            <a:endParaRPr sz="3600" dirty="0"/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920" y="2321945"/>
            <a:ext cx="9466599" cy="375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341611" y="1116013"/>
            <a:ext cx="10161534" cy="120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XYZ-анализ </a:t>
            </a:r>
            <a:r>
              <a:rPr lang="ru-RU" sz="1600" dirty="0">
                <a:solidFill>
                  <a:schemeClr val="dk1"/>
                </a:solidFill>
              </a:rPr>
              <a:t>продаж  позволяет определить стабильность продаж товаров</a:t>
            </a:r>
            <a:endParaRPr sz="1600" dirty="0">
              <a:solidFill>
                <a:schemeClr val="dk1"/>
              </a:solidFill>
            </a:endParaRPr>
          </a:p>
          <a:p>
            <a:pPr marL="1314450" lvl="2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X – стабильное потребление</a:t>
            </a:r>
            <a:endParaRPr dirty="0">
              <a:solidFill>
                <a:schemeClr val="dk1"/>
              </a:solidFill>
            </a:endParaRPr>
          </a:p>
          <a:p>
            <a:pPr marL="1314450" lvl="2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Y – известные тенденции</a:t>
            </a:r>
            <a:endParaRPr dirty="0">
              <a:solidFill>
                <a:schemeClr val="dk1"/>
              </a:solidFill>
            </a:endParaRPr>
          </a:p>
          <a:p>
            <a:pPr marL="1314450" lvl="2" indent="-28575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Z – нерегулярное </a:t>
            </a:r>
            <a:r>
              <a:rPr lang="ru-RU" dirty="0" smtClean="0">
                <a:solidFill>
                  <a:schemeClr val="dk1"/>
                </a:solidFill>
              </a:rPr>
              <a:t>потребление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1695</Words>
  <Application>Microsoft Office PowerPoint</Application>
  <PresentationFormat>Произвольный</PresentationFormat>
  <Paragraphs>487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1С-Рарус: Управление аптекой</vt:lpstr>
      <vt:lpstr>Функциональные возможности</vt:lpstr>
      <vt:lpstr>Закупки</vt:lpstr>
      <vt:lpstr>Презентация PowerPoint</vt:lpstr>
      <vt:lpstr>Закупки</vt:lpstr>
      <vt:lpstr>Настройка загрузки прайс-листов по расписанию</vt:lpstr>
      <vt:lpstr>Анализ и прогнозирование спроса ABC/XYZ-анализы </vt:lpstr>
      <vt:lpstr>Анализ и прогнозирование спроса ABC/XYZ-анализы </vt:lpstr>
      <vt:lpstr>Анализ и прогнозирование спроса ABC/XYZ-анализы</vt:lpstr>
      <vt:lpstr>Анализ и прогнозирование спроса Источники для анализа</vt:lpstr>
      <vt:lpstr>Анализ и прогнозирование спроса Мастер формирования заказов поставщикам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потребности </vt:lpstr>
      <vt:lpstr>Анализ и прогнозирование спроса Мастер формирования заказов поставщикам. Оценка потребности</vt:lpstr>
      <vt:lpstr>Анализ и прогнозирование спроса Мастер формирования заказов поставщикам. Оценка поставщиков</vt:lpstr>
      <vt:lpstr>Анализ и прогнозирование спроса Мастер формирования заказов поставщикам. Оценка поставщиков</vt:lpstr>
      <vt:lpstr>Анализ и прогнозирование спроса Мастер формирования заказов поставщикам. Оценка поставщиков</vt:lpstr>
      <vt:lpstr>Закупки  Заказы поставщикам</vt:lpstr>
      <vt:lpstr>Закупки  Заказы поставщикам</vt:lpstr>
      <vt:lpstr>Закупки  Заказы поставщикам</vt:lpstr>
      <vt:lpstr>Закупки  Работа с поставщиками</vt:lpstr>
      <vt:lpstr>Закупки  Работа с поставщиками</vt:lpstr>
      <vt:lpstr>Закупки  Работа с поставщиками</vt:lpstr>
      <vt:lpstr>Ценообразование Способы задать цены</vt:lpstr>
      <vt:lpstr>Ценообразование Правила расчета</vt:lpstr>
      <vt:lpstr>Ценообразование Цены на ЖНВЛП. Загрузка и контроль</vt:lpstr>
      <vt:lpstr>Ценообразование Цены на ЖНВЛП. Загрузка и контроль</vt:lpstr>
      <vt:lpstr>Ценообразование Фиксированные цены</vt:lpstr>
      <vt:lpstr>Финансовый отдел Учет наличных и безналичных денежных средств </vt:lpstr>
      <vt:lpstr>Финансовый отдел Планирование денежных средств </vt:lpstr>
      <vt:lpstr>Финансовый отдел Взаиморасчеты с контрагентом</vt:lpstr>
      <vt:lpstr>Финансовый отдел Бюджетирование</vt:lpstr>
      <vt:lpstr>Финансовый отдел Бюджетирование</vt:lpstr>
      <vt:lpstr>Финансовый отдел Бюджетирование</vt:lpstr>
      <vt:lpstr>Финансовый отдел Бюджетирование. Управленческий баланс</vt:lpstr>
      <vt:lpstr>Интеграция с внешними системами </vt:lpstr>
      <vt:lpstr>Подключение торгового оборудования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Просвирина Татьяна</dc:creator>
  <cp:lastModifiedBy>Ермаков Павел</cp:lastModifiedBy>
  <cp:revision>53</cp:revision>
  <dcterms:modified xsi:type="dcterms:W3CDTF">2019-04-12T10:57:01Z</dcterms:modified>
</cp:coreProperties>
</file>