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</p:sldMasterIdLst>
  <p:notesMasterIdLst>
    <p:notesMasterId r:id="rId36"/>
  </p:notesMasterIdLst>
  <p:sldIdLst>
    <p:sldId id="256" r:id="rId2"/>
    <p:sldId id="257" r:id="rId3"/>
    <p:sldId id="258" r:id="rId4"/>
    <p:sldId id="267" r:id="rId5"/>
    <p:sldId id="260" r:id="rId6"/>
    <p:sldId id="268" r:id="rId7"/>
    <p:sldId id="261" r:id="rId8"/>
    <p:sldId id="269" r:id="rId9"/>
    <p:sldId id="262" r:id="rId10"/>
    <p:sldId id="270" r:id="rId11"/>
    <p:sldId id="266" r:id="rId12"/>
    <p:sldId id="271" r:id="rId13"/>
    <p:sldId id="263" r:id="rId14"/>
    <p:sldId id="272" r:id="rId15"/>
    <p:sldId id="265" r:id="rId16"/>
    <p:sldId id="273" r:id="rId17"/>
    <p:sldId id="264" r:id="rId18"/>
    <p:sldId id="274" r:id="rId19"/>
    <p:sldId id="275" r:id="rId20"/>
    <p:sldId id="276" r:id="rId21"/>
    <p:sldId id="283" r:id="rId22"/>
    <p:sldId id="277" r:id="rId23"/>
    <p:sldId id="284" r:id="rId24"/>
    <p:sldId id="278" r:id="rId25"/>
    <p:sldId id="285" r:id="rId26"/>
    <p:sldId id="279" r:id="rId27"/>
    <p:sldId id="286" r:id="rId28"/>
    <p:sldId id="280" r:id="rId29"/>
    <p:sldId id="287" r:id="rId30"/>
    <p:sldId id="281" r:id="rId31"/>
    <p:sldId id="288" r:id="rId32"/>
    <p:sldId id="291" r:id="rId33"/>
    <p:sldId id="290" r:id="rId34"/>
    <p:sldId id="259" r:id="rId35"/>
  </p:sldIdLst>
  <p:sldSz cx="9144000" cy="5143500" type="screen16x9"/>
  <p:notesSz cx="6858000" cy="9144000"/>
  <p:embeddedFontLst>
    <p:embeddedFont>
      <p:font typeface="Josefin Sans" panose="020B0604020202020204" charset="0"/>
      <p:regular r:id="rId37"/>
      <p:bold r:id="rId38"/>
      <p:italic r:id="rId39"/>
      <p:boldItalic r:id="rId40"/>
    </p:embeddedFont>
    <p:embeddedFont>
      <p:font typeface="Montserrat Black" panose="020B0604020202020204" charset="-52"/>
      <p:bold r:id="rId41"/>
      <p:boldItalic r:id="rId42"/>
    </p:embeddedFont>
    <p:embeddedFont>
      <p:font typeface="Montserrat SemiBold" panose="020B0604020202020204" charset="-52"/>
      <p:regular r:id="rId43"/>
      <p:bold r:id="rId44"/>
      <p:italic r:id="rId45"/>
      <p:boldItalic r:id="rId46"/>
    </p:embeddedFont>
    <p:embeddedFont>
      <p:font typeface="Montserrat" panose="020B0604020202020204" charset="-52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7D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6" d="100"/>
          <a:sy n="86" d="100"/>
        </p:scale>
        <p:origin x="93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493980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7581a66599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Google Shape;35;g7581a66599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6348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7581a66599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7581a66599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07615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72241a185f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72241a185f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03459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7581a66599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7581a66599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61018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72241a185f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72241a185f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4390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7581a66599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7581a66599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09172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72241a185f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72241a185f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84375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7581a66599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7581a66599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97157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72241a185f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72241a185f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55588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7581a66599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7581a66599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0285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72241a185f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72241a185f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5695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7581a66599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7581a66599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49238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7581a66599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7581a66599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39143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72241a185f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72241a185f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56683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7581a66599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7581a66599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41509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72241a185f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72241a185f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99633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7581a66599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7581a66599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09700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72241a185f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72241a185f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02294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7581a66599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7581a66599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28826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72241a185f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72241a185f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37899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7581a66599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7581a66599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98184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72241a185f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72241a185f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4118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72241a185f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72241a185f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29241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7581a66599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7581a66599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63394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72241a185f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72241a185f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900496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7581a66599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7581a66599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96159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72241a185f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72241a185f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81190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72241a185f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72241a185f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1622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7581a66599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7581a66599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767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72241a185f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72241a185f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1202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7581a66599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7581a66599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493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72241a185f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72241a185f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3279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7581a66599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7581a66599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3487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72241a185f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72241a185f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9456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CUSTOM_6_2_1_2">
    <p:bg>
      <p:bgPr>
        <a:solidFill>
          <a:srgbClr val="FFFFFF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8488650" y="4530700"/>
            <a:ext cx="548700" cy="548700"/>
          </a:xfrm>
          <a:prstGeom prst="ellipse">
            <a:avLst/>
          </a:prstGeom>
          <a:solidFill>
            <a:srgbClr val="FED7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10751" y="183000"/>
            <a:ext cx="2522749" cy="319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488650" y="46082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500" b="1"/>
            </a:lvl1pPr>
            <a:lvl2pPr lvl="1" algn="ctr" rtl="0">
              <a:buNone/>
              <a:defRPr sz="1500" b="1"/>
            </a:lvl2pPr>
            <a:lvl3pPr lvl="2" algn="ctr" rtl="0">
              <a:buNone/>
              <a:defRPr sz="1500" b="1"/>
            </a:lvl3pPr>
            <a:lvl4pPr lvl="3" algn="ctr" rtl="0">
              <a:buNone/>
              <a:defRPr sz="1500" b="1"/>
            </a:lvl4pPr>
            <a:lvl5pPr lvl="4" algn="ctr" rtl="0">
              <a:buNone/>
              <a:defRPr sz="1500" b="1"/>
            </a:lvl5pPr>
            <a:lvl6pPr lvl="5" algn="ctr" rtl="0">
              <a:buNone/>
              <a:defRPr sz="1500" b="1"/>
            </a:lvl6pPr>
            <a:lvl7pPr lvl="6" algn="ctr" rtl="0">
              <a:buNone/>
              <a:defRPr sz="1500" b="1"/>
            </a:lvl7pPr>
            <a:lvl8pPr lvl="7" algn="ctr" rtl="0">
              <a:buNone/>
              <a:defRPr sz="1500" b="1"/>
            </a:lvl8pPr>
            <a:lvl9pPr lvl="8" algn="ctr" rtl="0">
              <a:buNone/>
              <a:defRPr sz="1500" b="1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1">
  <p:cSld name="CUSTOM_6_2_1_2_1">
    <p:bg>
      <p:bgPr>
        <a:solidFill>
          <a:srgbClr val="FFFFFF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90951" y="183000"/>
            <a:ext cx="2522749" cy="31937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/>
          <p:nvPr/>
        </p:nvSpPr>
        <p:spPr>
          <a:xfrm>
            <a:off x="106650" y="4530700"/>
            <a:ext cx="548700" cy="548700"/>
          </a:xfrm>
          <a:prstGeom prst="ellipse">
            <a:avLst/>
          </a:prstGeom>
          <a:solidFill>
            <a:srgbClr val="FED7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06650" y="46082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500" b="1"/>
            </a:lvl1pPr>
            <a:lvl2pPr lvl="1" algn="ctr" rtl="0">
              <a:buNone/>
              <a:defRPr sz="1500" b="1"/>
            </a:lvl2pPr>
            <a:lvl3pPr lvl="2" algn="ctr" rtl="0">
              <a:buNone/>
              <a:defRPr sz="1500" b="1"/>
            </a:lvl3pPr>
            <a:lvl4pPr lvl="3" algn="ctr" rtl="0">
              <a:buNone/>
              <a:defRPr sz="1500" b="1"/>
            </a:lvl4pPr>
            <a:lvl5pPr lvl="4" algn="ctr" rtl="0">
              <a:buNone/>
              <a:defRPr sz="1500" b="1"/>
            </a:lvl5pPr>
            <a:lvl6pPr lvl="5" algn="ctr" rtl="0">
              <a:buNone/>
              <a:defRPr sz="1500" b="1"/>
            </a:lvl6pPr>
            <a:lvl7pPr lvl="6" algn="ctr" rtl="0">
              <a:buNone/>
              <a:defRPr sz="1500" b="1"/>
            </a:lvl7pPr>
            <a:lvl8pPr lvl="7" algn="ctr" rtl="0">
              <a:buNone/>
              <a:defRPr sz="1500" b="1"/>
            </a:lvl8pPr>
            <a:lvl9pPr lvl="8" algn="ctr" rtl="0">
              <a:buNone/>
              <a:defRPr sz="1500" b="1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CUSTOM_11_1_1_4_1">
    <p:bg>
      <p:bgPr>
        <a:solidFill>
          <a:srgbClr val="FFFFFF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2278429" y="2666500"/>
            <a:ext cx="4603800" cy="5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ctrTitle"/>
          </p:nvPr>
        </p:nvSpPr>
        <p:spPr>
          <a:xfrm>
            <a:off x="2340900" y="1814800"/>
            <a:ext cx="4462200" cy="85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 1">
  <p:cSld name="CUSTOM_11_1_1_4_1_1">
    <p:bg>
      <p:bgPr>
        <a:solidFill>
          <a:srgbClr val="FFFFFF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subTitle" idx="1"/>
          </p:nvPr>
        </p:nvSpPr>
        <p:spPr>
          <a:xfrm>
            <a:off x="2278429" y="2666500"/>
            <a:ext cx="4603800" cy="5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ctrTitle"/>
          </p:nvPr>
        </p:nvSpPr>
        <p:spPr>
          <a:xfrm>
            <a:off x="2340900" y="1814800"/>
            <a:ext cx="4462200" cy="85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pic>
        <p:nvPicPr>
          <p:cNvPr id="22" name="Google Shape;2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31516" y="658625"/>
            <a:ext cx="2801619" cy="35467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/>
          <p:nvPr/>
        </p:nvSpPr>
        <p:spPr>
          <a:xfrm>
            <a:off x="4297650" y="4530700"/>
            <a:ext cx="548700" cy="548700"/>
          </a:xfrm>
          <a:prstGeom prst="ellipse">
            <a:avLst/>
          </a:prstGeom>
          <a:solidFill>
            <a:srgbClr val="FED7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4297650" y="46082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500" b="1"/>
            </a:lvl1pPr>
            <a:lvl2pPr lvl="1" algn="ctr" rtl="0">
              <a:buNone/>
              <a:defRPr sz="1500" b="1"/>
            </a:lvl2pPr>
            <a:lvl3pPr lvl="2" algn="ctr" rtl="0">
              <a:buNone/>
              <a:defRPr sz="1500" b="1"/>
            </a:lvl3pPr>
            <a:lvl4pPr lvl="3" algn="ctr" rtl="0">
              <a:buNone/>
              <a:defRPr sz="1500" b="1"/>
            </a:lvl4pPr>
            <a:lvl5pPr lvl="4" algn="ctr" rtl="0">
              <a:buNone/>
              <a:defRPr sz="1500" b="1"/>
            </a:lvl5pPr>
            <a:lvl6pPr lvl="5" algn="ctr" rtl="0">
              <a:buNone/>
              <a:defRPr sz="1500" b="1"/>
            </a:lvl6pPr>
            <a:lvl7pPr lvl="6" algn="ctr" rtl="0">
              <a:buNone/>
              <a:defRPr sz="1500" b="1"/>
            </a:lvl7pPr>
            <a:lvl8pPr lvl="7" algn="ctr" rtl="0">
              <a:buNone/>
              <a:defRPr sz="1500" b="1"/>
            </a:lvl8pPr>
            <a:lvl9pPr lvl="8" algn="ctr" rtl="0">
              <a:buNone/>
              <a:defRPr sz="1500" b="1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 1 1">
  <p:cSld name="CUSTOM_11_1_1_4_1_1_1">
    <p:bg>
      <p:bgPr>
        <a:solidFill>
          <a:srgbClr val="FFFFFF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10751" y="183000"/>
            <a:ext cx="2522749" cy="31937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6"/>
          <p:cNvSpPr/>
          <p:nvPr/>
        </p:nvSpPr>
        <p:spPr>
          <a:xfrm>
            <a:off x="8488650" y="4530700"/>
            <a:ext cx="548700" cy="548700"/>
          </a:xfrm>
          <a:prstGeom prst="ellipse">
            <a:avLst/>
          </a:prstGeom>
          <a:solidFill>
            <a:srgbClr val="FED7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88650" y="46082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500" b="1"/>
            </a:lvl1pPr>
            <a:lvl2pPr lvl="1" algn="ctr" rtl="0">
              <a:buNone/>
              <a:defRPr sz="1500" b="1"/>
            </a:lvl2pPr>
            <a:lvl3pPr lvl="2" algn="ctr" rtl="0">
              <a:buNone/>
              <a:defRPr sz="1500" b="1"/>
            </a:lvl3pPr>
            <a:lvl4pPr lvl="3" algn="ctr" rtl="0">
              <a:buNone/>
              <a:defRPr sz="1500" b="1"/>
            </a:lvl4pPr>
            <a:lvl5pPr lvl="4" algn="ctr" rtl="0">
              <a:buNone/>
              <a:defRPr sz="1500" b="1"/>
            </a:lvl5pPr>
            <a:lvl6pPr lvl="5" algn="ctr" rtl="0">
              <a:buNone/>
              <a:defRPr sz="1500" b="1"/>
            </a:lvl6pPr>
            <a:lvl7pPr lvl="6" algn="ctr" rtl="0">
              <a:buNone/>
              <a:defRPr sz="1500" b="1"/>
            </a:lvl7pPr>
            <a:lvl8pPr lvl="7" algn="ctr" rtl="0">
              <a:buNone/>
              <a:defRPr sz="1500" b="1"/>
            </a:lvl8pPr>
            <a:lvl9pPr lvl="8" algn="ctr" rtl="0">
              <a:buNone/>
              <a:defRPr sz="1500" b="1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 1 1 1">
  <p:cSld name="CUSTOM_11_1_1_4_1_1_1_1">
    <p:bg>
      <p:bgPr>
        <a:solidFill>
          <a:srgbClr val="FFFFFF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10751" y="183000"/>
            <a:ext cx="2522749" cy="319375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7"/>
          <p:cNvSpPr/>
          <p:nvPr/>
        </p:nvSpPr>
        <p:spPr>
          <a:xfrm>
            <a:off x="8488650" y="4530700"/>
            <a:ext cx="548700" cy="548700"/>
          </a:xfrm>
          <a:prstGeom prst="ellipse">
            <a:avLst/>
          </a:prstGeom>
          <a:solidFill>
            <a:srgbClr val="FED7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88650" y="46082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500" b="1"/>
            </a:lvl1pPr>
            <a:lvl2pPr lvl="1" algn="ctr" rtl="0">
              <a:buNone/>
              <a:defRPr sz="1500" b="1"/>
            </a:lvl2pPr>
            <a:lvl3pPr lvl="2" algn="ctr" rtl="0">
              <a:buNone/>
              <a:defRPr sz="1500" b="1"/>
            </a:lvl3pPr>
            <a:lvl4pPr lvl="3" algn="ctr" rtl="0">
              <a:buNone/>
              <a:defRPr sz="1500" b="1"/>
            </a:lvl4pPr>
            <a:lvl5pPr lvl="4" algn="ctr" rtl="0">
              <a:buNone/>
              <a:defRPr sz="1500" b="1"/>
            </a:lvl5pPr>
            <a:lvl6pPr lvl="5" algn="ctr" rtl="0">
              <a:buNone/>
              <a:defRPr sz="1500" b="1"/>
            </a:lvl6pPr>
            <a:lvl7pPr lvl="6" algn="ctr" rtl="0">
              <a:buNone/>
              <a:defRPr sz="1500" b="1"/>
            </a:lvl7pPr>
            <a:lvl8pPr lvl="7" algn="ctr" rtl="0">
              <a:buNone/>
              <a:defRPr sz="1500" b="1"/>
            </a:lvl8pPr>
            <a:lvl9pPr lvl="8" algn="ctr" rtl="0">
              <a:buNone/>
              <a:defRPr sz="1500" b="1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ontserrat Black"/>
              <a:buNone/>
              <a:defRPr sz="2800">
                <a:solidFill>
                  <a:srgbClr val="434343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ontserrat"/>
              <a:buChar char="●"/>
              <a:defRPr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ontserrat"/>
              <a:buChar char="○"/>
              <a:defRPr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ontserrat"/>
              <a:buChar char="■"/>
              <a:defRPr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ontserrat"/>
              <a:buChar char="●"/>
              <a:defRPr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ontserrat"/>
              <a:buChar char="○"/>
              <a:defRPr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ontserrat"/>
              <a:buChar char="■"/>
              <a:defRPr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ontserrat"/>
              <a:buChar char="●"/>
              <a:defRPr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ontserrat"/>
              <a:buChar char="○"/>
              <a:defRPr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Montserrat"/>
              <a:buChar char="■"/>
              <a:defRPr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/>
        </p:nvSpPr>
        <p:spPr>
          <a:xfrm>
            <a:off x="1103325" y="2604830"/>
            <a:ext cx="6858000" cy="7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ru-RU" sz="2800" dirty="0">
                <a:solidFill>
                  <a:srgbClr val="F04927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Электронные трудовые книжки - практика сдачи новой отчетности, оформление в </a:t>
            </a:r>
            <a:r>
              <a:rPr lang="ru-RU" sz="2800" dirty="0" smtClean="0">
                <a:solidFill>
                  <a:srgbClr val="F04927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"</a:t>
            </a:r>
            <a:r>
              <a:rPr lang="ru-RU" sz="2800" dirty="0">
                <a:solidFill>
                  <a:srgbClr val="F04927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1С:Зарплата и управление персоналом"</a:t>
            </a:r>
            <a:endParaRPr sz="2800" dirty="0">
              <a:solidFill>
                <a:srgbClr val="F04927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38" name="Google Shape;38;p8"/>
          <p:cNvSpPr txBox="1"/>
          <p:nvPr/>
        </p:nvSpPr>
        <p:spPr>
          <a:xfrm>
            <a:off x="1103325" y="4471650"/>
            <a:ext cx="68580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8 апреля 2020</a:t>
            </a:r>
            <a:endParaRPr dirty="0"/>
          </a:p>
        </p:txBody>
      </p:sp>
      <p:pic>
        <p:nvPicPr>
          <p:cNvPr id="39" name="Google Shape;39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1516" y="1496825"/>
            <a:ext cx="2801619" cy="35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88650" y="460825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>
                <a:latin typeface="Montserrat"/>
                <a:ea typeface="Montserrat"/>
                <a:cs typeface="Montserrat"/>
                <a:sym typeface="Montserrat"/>
              </a:rPr>
              <a:t>10</a:t>
            </a:fld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" name="Google Shape;45;p9"/>
          <p:cNvSpPr txBox="1"/>
          <p:nvPr/>
        </p:nvSpPr>
        <p:spPr>
          <a:xfrm>
            <a:off x="392473" y="696550"/>
            <a:ext cx="7709535" cy="5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ru-RU" sz="2000" dirty="0">
                <a:solidFill>
                  <a:srgbClr val="66666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Регистрация мероприятий </a:t>
            </a:r>
            <a:r>
              <a:rPr lang="ru-RU" sz="2000" dirty="0" smtClean="0">
                <a:solidFill>
                  <a:srgbClr val="66666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/>
            </a:r>
            <a:br>
              <a:rPr lang="ru-RU" sz="2000" dirty="0" smtClean="0">
                <a:solidFill>
                  <a:srgbClr val="66666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</a:br>
            <a:r>
              <a:rPr lang="ru-RU" sz="2000" dirty="0" smtClean="0">
                <a:solidFill>
                  <a:srgbClr val="66666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документами: </a:t>
            </a:r>
            <a:r>
              <a:rPr lang="ru-RU" sz="2000" dirty="0">
                <a:solidFill>
                  <a:srgbClr val="666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Перемещение в другое </a:t>
            </a:r>
            <a:r>
              <a:rPr lang="ru-RU" sz="2000" dirty="0" smtClean="0">
                <a:solidFill>
                  <a:srgbClr val="666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подразделение</a:t>
            </a:r>
            <a:endParaRPr lang="ru-RU" sz="2000" dirty="0">
              <a:solidFill>
                <a:srgbClr val="66666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05"/>
          <a:stretch/>
        </p:blipFill>
        <p:spPr bwMode="auto">
          <a:xfrm>
            <a:off x="265076" y="1338632"/>
            <a:ext cx="8604250" cy="3158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415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/>
          <p:nvPr/>
        </p:nvSpPr>
        <p:spPr>
          <a:xfrm>
            <a:off x="392475" y="696550"/>
            <a:ext cx="5649600" cy="5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ru-RU" sz="2000" dirty="0">
                <a:solidFill>
                  <a:srgbClr val="66666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Регистрация мероприятий документами</a:t>
            </a:r>
            <a:r>
              <a:rPr lang="ru-RU" sz="2000" dirty="0" smtClean="0">
                <a:solidFill>
                  <a:srgbClr val="66666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: </a:t>
            </a:r>
            <a:r>
              <a:rPr lang="ru-RU" sz="2000" dirty="0" smtClean="0">
                <a:solidFill>
                  <a:srgbClr val="666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Увольнение</a:t>
            </a:r>
            <a:endParaRPr lang="ru-RU" sz="2000" dirty="0">
              <a:solidFill>
                <a:srgbClr val="666666"/>
              </a:solidFill>
            </a:endParaRPr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106650" y="460825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11</a:t>
            </a:fld>
            <a:endParaRPr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010" y="1322424"/>
            <a:ext cx="687705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558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88650" y="460825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>
                <a:latin typeface="Montserrat"/>
                <a:ea typeface="Montserrat"/>
                <a:cs typeface="Montserrat"/>
                <a:sym typeface="Montserrat"/>
              </a:rPr>
              <a:t>12</a:t>
            </a:fld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" name="Google Shape;45;p9"/>
          <p:cNvSpPr txBox="1"/>
          <p:nvPr/>
        </p:nvSpPr>
        <p:spPr>
          <a:xfrm>
            <a:off x="392474" y="696550"/>
            <a:ext cx="7103479" cy="5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ru-RU" sz="2000" dirty="0">
                <a:solidFill>
                  <a:srgbClr val="66666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Регистрация мероприятий </a:t>
            </a:r>
            <a:r>
              <a:rPr lang="ru-RU" sz="2000" dirty="0" smtClean="0">
                <a:solidFill>
                  <a:srgbClr val="66666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/>
            </a:r>
            <a:br>
              <a:rPr lang="ru-RU" sz="2000" dirty="0" smtClean="0">
                <a:solidFill>
                  <a:srgbClr val="66666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</a:br>
            <a:r>
              <a:rPr lang="ru-RU" sz="2000" dirty="0" smtClean="0">
                <a:solidFill>
                  <a:srgbClr val="66666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документами: </a:t>
            </a:r>
            <a:r>
              <a:rPr lang="ru-RU" sz="2000" dirty="0">
                <a:solidFill>
                  <a:srgbClr val="666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Регистрация трудовой деятельности</a:t>
            </a:r>
          </a:p>
          <a:p>
            <a:pPr lvl="0"/>
            <a:endParaRPr sz="2000" dirty="0">
              <a:solidFill>
                <a:srgbClr val="666666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4013"/>
            <a:ext cx="9144000" cy="259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545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/>
          <p:nvPr/>
        </p:nvSpPr>
        <p:spPr>
          <a:xfrm>
            <a:off x="392475" y="1356500"/>
            <a:ext cx="71283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rgbClr val="666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текст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106650" y="460825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13</a:t>
            </a:fld>
            <a:endParaRPr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4049"/>
            <a:ext cx="9144000" cy="259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553" y="3394624"/>
            <a:ext cx="47434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Google Shape;45;p9"/>
          <p:cNvSpPr txBox="1"/>
          <p:nvPr/>
        </p:nvSpPr>
        <p:spPr>
          <a:xfrm>
            <a:off x="392474" y="696550"/>
            <a:ext cx="7103479" cy="5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ru-RU" sz="2000" dirty="0">
                <a:solidFill>
                  <a:srgbClr val="66666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Регистрация мероприятий </a:t>
            </a:r>
            <a:r>
              <a:rPr lang="ru-RU" sz="2000" dirty="0" smtClean="0">
                <a:solidFill>
                  <a:srgbClr val="66666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/>
            </a:r>
            <a:br>
              <a:rPr lang="ru-RU" sz="2000" dirty="0" smtClean="0">
                <a:solidFill>
                  <a:srgbClr val="66666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</a:br>
            <a:r>
              <a:rPr lang="ru-RU" sz="2000" dirty="0" smtClean="0">
                <a:solidFill>
                  <a:srgbClr val="66666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документами: </a:t>
            </a:r>
            <a:r>
              <a:rPr lang="ru-RU" sz="2000" dirty="0">
                <a:solidFill>
                  <a:srgbClr val="666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Регистрация трудовой деятельности</a:t>
            </a:r>
          </a:p>
          <a:p>
            <a:pPr lvl="0"/>
            <a:endParaRPr sz="2000" dirty="0">
              <a:solidFill>
                <a:srgbClr val="666666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  <p:extLst>
      <p:ext uri="{BB962C8B-B14F-4D97-AF65-F5344CB8AC3E}">
        <p14:creationId xmlns:p14="http://schemas.microsoft.com/office/powerpoint/2010/main" val="337067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88650" y="460825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>
                <a:latin typeface="Montserrat"/>
                <a:ea typeface="Montserrat"/>
                <a:cs typeface="Montserrat"/>
                <a:sym typeface="Montserrat"/>
              </a:rPr>
              <a:t>14</a:t>
            </a:fld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1052"/>
            <a:ext cx="9144000" cy="259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74" y="2721880"/>
            <a:ext cx="7676707" cy="1886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Google Shape;45;p9"/>
          <p:cNvSpPr txBox="1"/>
          <p:nvPr/>
        </p:nvSpPr>
        <p:spPr>
          <a:xfrm>
            <a:off x="392474" y="696550"/>
            <a:ext cx="7103479" cy="5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ru-RU" sz="2000" dirty="0">
                <a:solidFill>
                  <a:srgbClr val="66666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Регистрация мероприятий </a:t>
            </a:r>
            <a:r>
              <a:rPr lang="ru-RU" sz="2000" dirty="0" smtClean="0">
                <a:solidFill>
                  <a:srgbClr val="66666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/>
            </a:r>
            <a:br>
              <a:rPr lang="ru-RU" sz="2000" dirty="0" smtClean="0">
                <a:solidFill>
                  <a:srgbClr val="66666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</a:br>
            <a:r>
              <a:rPr lang="ru-RU" sz="2000" dirty="0" smtClean="0">
                <a:solidFill>
                  <a:srgbClr val="66666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документами: </a:t>
            </a:r>
            <a:r>
              <a:rPr lang="ru-RU" sz="2000" dirty="0">
                <a:solidFill>
                  <a:srgbClr val="666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Регистрация трудовой деятельности</a:t>
            </a:r>
          </a:p>
          <a:p>
            <a:pPr lvl="0"/>
            <a:endParaRPr sz="2000" dirty="0">
              <a:solidFill>
                <a:srgbClr val="666666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  <p:extLst>
      <p:ext uri="{BB962C8B-B14F-4D97-AF65-F5344CB8AC3E}">
        <p14:creationId xmlns:p14="http://schemas.microsoft.com/office/powerpoint/2010/main" val="350225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106650" y="460825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15</a:t>
            </a:fld>
            <a:endParaRPr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6665"/>
            <a:ext cx="9144000" cy="259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03" y="2769359"/>
            <a:ext cx="804862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Google Shape;45;p9"/>
          <p:cNvSpPr txBox="1"/>
          <p:nvPr/>
        </p:nvSpPr>
        <p:spPr>
          <a:xfrm>
            <a:off x="392474" y="696550"/>
            <a:ext cx="7103479" cy="5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ru-RU" sz="2000" dirty="0">
                <a:solidFill>
                  <a:srgbClr val="66666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Регистрация мероприятий </a:t>
            </a:r>
            <a:r>
              <a:rPr lang="ru-RU" sz="2000" dirty="0" smtClean="0">
                <a:solidFill>
                  <a:srgbClr val="66666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/>
            </a:r>
            <a:br>
              <a:rPr lang="ru-RU" sz="2000" dirty="0" smtClean="0">
                <a:solidFill>
                  <a:srgbClr val="66666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</a:br>
            <a:r>
              <a:rPr lang="ru-RU" sz="2000" dirty="0" smtClean="0">
                <a:solidFill>
                  <a:srgbClr val="66666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документами: </a:t>
            </a:r>
            <a:r>
              <a:rPr lang="ru-RU" sz="2000" dirty="0">
                <a:solidFill>
                  <a:srgbClr val="666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Регистрация трудовой деятельности</a:t>
            </a:r>
          </a:p>
          <a:p>
            <a:pPr lvl="0"/>
            <a:endParaRPr sz="2000" dirty="0">
              <a:solidFill>
                <a:srgbClr val="666666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  <p:extLst>
      <p:ext uri="{BB962C8B-B14F-4D97-AF65-F5344CB8AC3E}">
        <p14:creationId xmlns:p14="http://schemas.microsoft.com/office/powerpoint/2010/main" val="272743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88650" y="460825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>
                <a:latin typeface="Montserrat"/>
                <a:ea typeface="Montserrat"/>
                <a:cs typeface="Montserrat"/>
                <a:sym typeface="Montserrat"/>
              </a:rPr>
              <a:t>16</a:t>
            </a:fld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" name="Google Shape;45;p9"/>
          <p:cNvSpPr txBox="1"/>
          <p:nvPr/>
        </p:nvSpPr>
        <p:spPr>
          <a:xfrm>
            <a:off x="392475" y="696550"/>
            <a:ext cx="5649600" cy="5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ru-RU" sz="2000" dirty="0">
                <a:solidFill>
                  <a:srgbClr val="66666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Заполнение СЗВ-ТД</a:t>
            </a:r>
            <a:endParaRPr sz="2000" dirty="0">
              <a:solidFill>
                <a:srgbClr val="666666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0375"/>
            <a:ext cx="9144000" cy="264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962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/>
          <p:nvPr/>
        </p:nvSpPr>
        <p:spPr>
          <a:xfrm>
            <a:off x="392475" y="696550"/>
            <a:ext cx="5649600" cy="5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ru-RU" sz="2000" smtClean="0">
                <a:solidFill>
                  <a:srgbClr val="66666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Заполнение СЗВ-ТД</a:t>
            </a:r>
            <a:endParaRPr sz="2000" dirty="0">
              <a:solidFill>
                <a:srgbClr val="666666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52" name="Google Shape;52;p10"/>
          <p:cNvSpPr txBox="1"/>
          <p:nvPr/>
        </p:nvSpPr>
        <p:spPr>
          <a:xfrm>
            <a:off x="392475" y="1356500"/>
            <a:ext cx="71283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rgbClr val="666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текст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106650" y="460825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17</a:t>
            </a:fld>
            <a:endParaRPr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4644"/>
            <a:ext cx="9144000" cy="314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745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88650" y="460825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>
                <a:latin typeface="Montserrat"/>
                <a:ea typeface="Montserrat"/>
                <a:cs typeface="Montserrat"/>
                <a:sym typeface="Montserrat"/>
              </a:rPr>
              <a:t>18</a:t>
            </a:fld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" name="Google Shape;45;p9"/>
          <p:cNvSpPr txBox="1"/>
          <p:nvPr/>
        </p:nvSpPr>
        <p:spPr>
          <a:xfrm>
            <a:off x="392475" y="696550"/>
            <a:ext cx="5649600" cy="5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ru-RU" sz="2000" dirty="0">
                <a:solidFill>
                  <a:srgbClr val="66666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Предотвращение случайных изменений сведений </a:t>
            </a:r>
            <a:br>
              <a:rPr lang="ru-RU" sz="2000" dirty="0">
                <a:solidFill>
                  <a:srgbClr val="66666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</a:br>
            <a:r>
              <a:rPr lang="ru-RU" sz="2000" dirty="0">
                <a:solidFill>
                  <a:srgbClr val="66666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о переданных в ПФР мероприятиях</a:t>
            </a:r>
            <a:endParaRPr sz="2000" dirty="0">
              <a:solidFill>
                <a:srgbClr val="666666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1346"/>
            <a:ext cx="8370880" cy="361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447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/>
          <p:nvPr/>
        </p:nvSpPr>
        <p:spPr>
          <a:xfrm>
            <a:off x="392475" y="696550"/>
            <a:ext cx="5649600" cy="5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ru-RU" sz="2000" dirty="0">
                <a:solidFill>
                  <a:srgbClr val="66666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Предотвращение случайных изменений сведений </a:t>
            </a:r>
            <a:br>
              <a:rPr lang="ru-RU" sz="2000" dirty="0">
                <a:solidFill>
                  <a:srgbClr val="66666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</a:br>
            <a:r>
              <a:rPr lang="ru-RU" sz="2000" dirty="0">
                <a:solidFill>
                  <a:srgbClr val="66666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о переданных в ПФР </a:t>
            </a:r>
            <a:r>
              <a:rPr lang="ru-RU" sz="2000" dirty="0" smtClean="0">
                <a:solidFill>
                  <a:srgbClr val="66666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мероприятиях</a:t>
            </a:r>
            <a:endParaRPr sz="2000" dirty="0">
              <a:solidFill>
                <a:srgbClr val="666666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52" name="Google Shape;52;p10"/>
          <p:cNvSpPr txBox="1"/>
          <p:nvPr/>
        </p:nvSpPr>
        <p:spPr>
          <a:xfrm>
            <a:off x="392475" y="1356500"/>
            <a:ext cx="71283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rgbClr val="666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текст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106650" y="460825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19</a:t>
            </a:fld>
            <a:endParaRPr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28"/>
          <a:stretch/>
        </p:blipFill>
        <p:spPr bwMode="auto">
          <a:xfrm>
            <a:off x="0" y="1554344"/>
            <a:ext cx="9144000" cy="3613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606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88650" y="460825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>
                <a:latin typeface="Montserrat"/>
                <a:ea typeface="Montserrat"/>
                <a:cs typeface="Montserrat"/>
                <a:sym typeface="Montserrat"/>
              </a:rPr>
              <a:t>2</a:t>
            </a:fld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" name="Google Shape;45;p9"/>
          <p:cNvSpPr txBox="1"/>
          <p:nvPr/>
        </p:nvSpPr>
        <p:spPr>
          <a:xfrm>
            <a:off x="392475" y="696550"/>
            <a:ext cx="5649600" cy="5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ru-RU" sz="2000" dirty="0">
                <a:solidFill>
                  <a:srgbClr val="66666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Результаты отчетной кампании</a:t>
            </a:r>
            <a:endParaRPr sz="2000" dirty="0">
              <a:solidFill>
                <a:srgbClr val="666666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46" name="Google Shape;46;p9"/>
          <p:cNvSpPr txBox="1"/>
          <p:nvPr/>
        </p:nvSpPr>
        <p:spPr>
          <a:xfrm>
            <a:off x="99170" y="4275921"/>
            <a:ext cx="8455095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ru-RU" sz="1600" dirty="0">
                <a:solidFill>
                  <a:srgbClr val="666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Очередной отчет о кадровых мероприятиях марта 2020 года</a:t>
            </a:r>
            <a:br>
              <a:rPr lang="ru-RU" sz="1600" dirty="0">
                <a:solidFill>
                  <a:srgbClr val="666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ru-RU" sz="1600" dirty="0">
                <a:solidFill>
                  <a:srgbClr val="666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необходимо представить до </a:t>
            </a:r>
            <a:r>
              <a:rPr lang="ru-RU" sz="1600" dirty="0" smtClean="0">
                <a:solidFill>
                  <a:srgbClr val="666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15.04.2020</a:t>
            </a:r>
            <a:endParaRPr lang="ru-RU" sz="1600" dirty="0">
              <a:solidFill>
                <a:srgbClr val="66666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7710"/>
            <a:ext cx="9144000" cy="301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88650" y="460825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>
                <a:latin typeface="Montserrat"/>
                <a:ea typeface="Montserrat"/>
                <a:cs typeface="Montserrat"/>
                <a:sym typeface="Montserrat"/>
              </a:rPr>
              <a:t>20</a:t>
            </a:fld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" name="Google Shape;45;p9"/>
          <p:cNvSpPr txBox="1"/>
          <p:nvPr/>
        </p:nvSpPr>
        <p:spPr>
          <a:xfrm>
            <a:off x="392475" y="696550"/>
            <a:ext cx="5649600" cy="5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ru-RU" sz="2000" dirty="0">
                <a:solidFill>
                  <a:srgbClr val="66666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Отправка отчета </a:t>
            </a:r>
            <a:r>
              <a:rPr lang="ru-RU" sz="2000" dirty="0" smtClean="0">
                <a:solidFill>
                  <a:srgbClr val="66666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/>
            </a:r>
            <a:br>
              <a:rPr lang="ru-RU" sz="2000" dirty="0" smtClean="0">
                <a:solidFill>
                  <a:srgbClr val="66666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</a:br>
            <a:r>
              <a:rPr lang="ru-RU" sz="2000" dirty="0" smtClean="0">
                <a:solidFill>
                  <a:srgbClr val="66666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в </a:t>
            </a:r>
            <a:r>
              <a:rPr lang="ru-RU" sz="2000" dirty="0">
                <a:solidFill>
                  <a:srgbClr val="66666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ПФ РФ</a:t>
            </a:r>
            <a:endParaRPr sz="2000" dirty="0">
              <a:solidFill>
                <a:srgbClr val="666666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207" y="580914"/>
            <a:ext cx="6220840" cy="4562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343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/>
          <p:nvPr/>
        </p:nvSpPr>
        <p:spPr>
          <a:xfrm>
            <a:off x="392475" y="696550"/>
            <a:ext cx="5649600" cy="5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ru-RU" sz="2000" dirty="0">
                <a:solidFill>
                  <a:srgbClr val="66666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Взаимодействие с сотрудниками</a:t>
            </a:r>
            <a:endParaRPr sz="2000" dirty="0">
              <a:solidFill>
                <a:srgbClr val="666666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52" name="Google Shape;52;p10"/>
          <p:cNvSpPr txBox="1"/>
          <p:nvPr/>
        </p:nvSpPr>
        <p:spPr>
          <a:xfrm>
            <a:off x="392475" y="1356500"/>
            <a:ext cx="71283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rgbClr val="666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текст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106650" y="460825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21</a:t>
            </a:fld>
            <a:endParaRPr/>
          </a:p>
        </p:txBody>
      </p:sp>
      <p:pic>
        <p:nvPicPr>
          <p:cNvPr id="5" name="Picture 4" descr="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66"/>
          <a:stretch/>
        </p:blipFill>
        <p:spPr bwMode="auto">
          <a:xfrm>
            <a:off x="107950" y="1335088"/>
            <a:ext cx="8785225" cy="178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7868092" y="2222206"/>
            <a:ext cx="1275907" cy="21371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80000"/>
              <a:buFont typeface="Wingdings" panose="05000000000000000000" pitchFamily="2" charset="2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80000"/>
              <a:buFont typeface="Wingdings" panose="05000000000000000000" pitchFamily="2" charset="2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80000"/>
              <a:buFont typeface="Wingdings" panose="05000000000000000000" pitchFamily="2" charset="2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80000"/>
              <a:buFont typeface="Wingdings" panose="05000000000000000000" pitchFamily="2" charset="2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657600" y="1229049"/>
            <a:ext cx="5307013" cy="1309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80000"/>
              <a:buFont typeface="Wingdings" panose="05000000000000000000" pitchFamily="2" charset="2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80000"/>
              <a:buFont typeface="Wingdings" panose="05000000000000000000" pitchFamily="2" charset="2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80000"/>
              <a:buFont typeface="Wingdings" panose="05000000000000000000" pitchFamily="2" charset="2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80000"/>
              <a:buFont typeface="Wingdings" panose="05000000000000000000" pitchFamily="2" charset="2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898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88650" y="460825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>
                <a:latin typeface="Montserrat"/>
                <a:ea typeface="Montserrat"/>
                <a:cs typeface="Montserrat"/>
                <a:sym typeface="Montserrat"/>
              </a:rPr>
              <a:t>22</a:t>
            </a:fld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" name="Google Shape;45;p9"/>
          <p:cNvSpPr txBox="1"/>
          <p:nvPr/>
        </p:nvSpPr>
        <p:spPr>
          <a:xfrm>
            <a:off x="392475" y="696550"/>
            <a:ext cx="5649600" cy="5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ru-RU" sz="2000" dirty="0">
                <a:solidFill>
                  <a:srgbClr val="66666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Взаимодействие с сотрудниками</a:t>
            </a:r>
            <a:endParaRPr sz="2000" dirty="0">
              <a:solidFill>
                <a:srgbClr val="666666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" y="1458305"/>
            <a:ext cx="9036050" cy="233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485" y="89607"/>
            <a:ext cx="3891516" cy="505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235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/>
          <p:nvPr/>
        </p:nvSpPr>
        <p:spPr>
          <a:xfrm>
            <a:off x="392475" y="696550"/>
            <a:ext cx="5649600" cy="5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ru-RU" sz="2000" dirty="0">
                <a:solidFill>
                  <a:srgbClr val="66666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Взаимодействие с сотрудниками</a:t>
            </a:r>
            <a:endParaRPr sz="2000" dirty="0">
              <a:solidFill>
                <a:srgbClr val="666666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106650" y="460825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23</a:t>
            </a:fld>
            <a:endParaRPr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144" y="1127051"/>
            <a:ext cx="6363472" cy="4016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181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88650" y="460825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>
                <a:latin typeface="Montserrat"/>
                <a:ea typeface="Montserrat"/>
                <a:cs typeface="Montserrat"/>
                <a:sym typeface="Montserrat"/>
              </a:rPr>
              <a:t>24</a:t>
            </a:fld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" name="Google Shape;45;p9"/>
          <p:cNvSpPr txBox="1"/>
          <p:nvPr/>
        </p:nvSpPr>
        <p:spPr>
          <a:xfrm>
            <a:off x="392475" y="696550"/>
            <a:ext cx="5649600" cy="5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ru-RU" sz="2000" dirty="0">
                <a:solidFill>
                  <a:srgbClr val="66666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Взаимодействие с сотрудниками</a:t>
            </a:r>
            <a:endParaRPr sz="2000" dirty="0">
              <a:solidFill>
                <a:srgbClr val="666666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5" name="Picture 4" descr="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54"/>
          <a:stretch/>
        </p:blipFill>
        <p:spPr bwMode="auto">
          <a:xfrm>
            <a:off x="107950" y="1335088"/>
            <a:ext cx="8785225" cy="275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7706164" y="2241306"/>
            <a:ext cx="1158949" cy="217120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80000"/>
              <a:buFont typeface="Wingdings" panose="05000000000000000000" pitchFamily="2" charset="2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80000"/>
              <a:buFont typeface="Wingdings" panose="05000000000000000000" pitchFamily="2" charset="2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80000"/>
              <a:buFont typeface="Wingdings" panose="05000000000000000000" pitchFamily="2" charset="2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80000"/>
              <a:buFont typeface="Wingdings" panose="05000000000000000000" pitchFamily="2" charset="2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657600" y="1229049"/>
            <a:ext cx="5307013" cy="1309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80000"/>
              <a:buFont typeface="Wingdings" panose="05000000000000000000" pitchFamily="2" charset="2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80000"/>
              <a:buFont typeface="Wingdings" panose="05000000000000000000" pitchFamily="2" charset="2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80000"/>
              <a:buFont typeface="Wingdings" panose="05000000000000000000" pitchFamily="2" charset="2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80000"/>
              <a:buFont typeface="Wingdings" panose="05000000000000000000" pitchFamily="2" charset="2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823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/>
          <p:nvPr/>
        </p:nvSpPr>
        <p:spPr>
          <a:xfrm>
            <a:off x="392475" y="696550"/>
            <a:ext cx="5649600" cy="5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ru-RU" sz="2000">
                <a:solidFill>
                  <a:srgbClr val="66666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Регистрация заявлений</a:t>
            </a:r>
            <a:endParaRPr sz="2000" dirty="0">
              <a:solidFill>
                <a:srgbClr val="666666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106650" y="460825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25</a:t>
            </a:fld>
            <a:endParaRPr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2988"/>
            <a:ext cx="908685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718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88650" y="460825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>
                <a:latin typeface="Montserrat"/>
                <a:ea typeface="Montserrat"/>
                <a:cs typeface="Montserrat"/>
                <a:sym typeface="Montserrat"/>
              </a:rPr>
              <a:t>26</a:t>
            </a:fld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" name="Google Shape;45;p9"/>
          <p:cNvSpPr txBox="1"/>
          <p:nvPr/>
        </p:nvSpPr>
        <p:spPr>
          <a:xfrm>
            <a:off x="392475" y="696550"/>
            <a:ext cx="5649600" cy="5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ru-RU" sz="2000" dirty="0">
                <a:solidFill>
                  <a:srgbClr val="66666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Взаимодействие с сотрудниками</a:t>
            </a:r>
            <a:endParaRPr sz="2000" dirty="0">
              <a:solidFill>
                <a:srgbClr val="666666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8" name="Picture 4" descr="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43"/>
          <a:stretch/>
        </p:blipFill>
        <p:spPr bwMode="auto">
          <a:xfrm>
            <a:off x="107950" y="1335088"/>
            <a:ext cx="8785225" cy="3736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3851274" y="3104707"/>
            <a:ext cx="4493201" cy="19670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80000"/>
              <a:buFont typeface="Wingdings" panose="05000000000000000000" pitchFamily="2" charset="2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80000"/>
              <a:buFont typeface="Wingdings" panose="05000000000000000000" pitchFamily="2" charset="2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80000"/>
              <a:buFont typeface="Wingdings" panose="05000000000000000000" pitchFamily="2" charset="2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80000"/>
              <a:buFont typeface="Wingdings" panose="05000000000000000000" pitchFamily="2" charset="2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7871008" y="2244759"/>
            <a:ext cx="979636" cy="12510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80000"/>
              <a:buFont typeface="Wingdings" panose="05000000000000000000" pitchFamily="2" charset="2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80000"/>
              <a:buFont typeface="Wingdings" panose="05000000000000000000" pitchFamily="2" charset="2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80000"/>
              <a:buFont typeface="Wingdings" panose="05000000000000000000" pitchFamily="2" charset="2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80000"/>
              <a:buFont typeface="Wingdings" panose="05000000000000000000" pitchFamily="2" charset="2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657600" y="1229049"/>
            <a:ext cx="5307013" cy="1309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80000"/>
              <a:buFont typeface="Wingdings" panose="05000000000000000000" pitchFamily="2" charset="2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80000"/>
              <a:buFont typeface="Wingdings" panose="05000000000000000000" pitchFamily="2" charset="2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80000"/>
              <a:buFont typeface="Wingdings" panose="05000000000000000000" pitchFamily="2" charset="2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80000"/>
              <a:buFont typeface="Wingdings" panose="05000000000000000000" pitchFamily="2" charset="2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009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/>
          <p:nvPr/>
        </p:nvSpPr>
        <p:spPr>
          <a:xfrm>
            <a:off x="4177666" y="113253"/>
            <a:ext cx="5649600" cy="5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ru-RU" sz="2000" dirty="0">
                <a:solidFill>
                  <a:srgbClr val="66666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Взаимодействие с сотрудниками</a:t>
            </a:r>
            <a:endParaRPr sz="2000" dirty="0">
              <a:solidFill>
                <a:srgbClr val="666666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106650" y="460825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27</a:t>
            </a:fld>
            <a:endParaRPr/>
          </a:p>
        </p:txBody>
      </p:sp>
      <p:pic>
        <p:nvPicPr>
          <p:cNvPr id="5" name="Picture 4" descr="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97"/>
          <a:stretch/>
        </p:blipFill>
        <p:spPr bwMode="auto">
          <a:xfrm>
            <a:off x="139849" y="580179"/>
            <a:ext cx="8785225" cy="4523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8016949" y="1488558"/>
            <a:ext cx="637953" cy="36150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80000"/>
              <a:buFont typeface="Wingdings" panose="05000000000000000000" pitchFamily="2" charset="2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80000"/>
              <a:buFont typeface="Wingdings" panose="05000000000000000000" pitchFamily="2" charset="2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80000"/>
              <a:buFont typeface="Wingdings" panose="05000000000000000000" pitchFamily="2" charset="2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80000"/>
              <a:buFont typeface="Wingdings" panose="05000000000000000000" pitchFamily="2" charset="2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698758" y="580179"/>
            <a:ext cx="5307013" cy="11871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80000"/>
              <a:buFont typeface="Wingdings" panose="05000000000000000000" pitchFamily="2" charset="2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80000"/>
              <a:buFont typeface="Wingdings" panose="05000000000000000000" pitchFamily="2" charset="2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80000"/>
              <a:buFont typeface="Wingdings" panose="05000000000000000000" pitchFamily="2" charset="2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80000"/>
              <a:buFont typeface="Wingdings" panose="05000000000000000000" pitchFamily="2" charset="2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99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88650" y="460825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>
                <a:latin typeface="Montserrat"/>
                <a:ea typeface="Montserrat"/>
                <a:cs typeface="Montserrat"/>
                <a:sym typeface="Montserrat"/>
              </a:rPr>
              <a:t>28</a:t>
            </a:fld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" name="Google Shape;45;p9"/>
          <p:cNvSpPr txBox="1"/>
          <p:nvPr/>
        </p:nvSpPr>
        <p:spPr>
          <a:xfrm>
            <a:off x="392475" y="696550"/>
            <a:ext cx="5649600" cy="5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ru-RU" sz="2000" dirty="0">
                <a:solidFill>
                  <a:srgbClr val="66666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Регистрация отзыва заявлений</a:t>
            </a:r>
            <a:endParaRPr sz="2000" dirty="0">
              <a:solidFill>
                <a:srgbClr val="666666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9144000" cy="217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194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/>
          <p:nvPr/>
        </p:nvSpPr>
        <p:spPr>
          <a:xfrm>
            <a:off x="392474" y="739082"/>
            <a:ext cx="7305497" cy="5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ru-RU" sz="2000" dirty="0">
                <a:solidFill>
                  <a:srgbClr val="66666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Предоставление </a:t>
            </a:r>
            <a:r>
              <a:rPr lang="ru-RU" sz="2000" dirty="0" smtClean="0">
                <a:solidFill>
                  <a:srgbClr val="66666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сведений о </a:t>
            </a:r>
            <a:r>
              <a:rPr lang="ru-RU" sz="2000" dirty="0">
                <a:solidFill>
                  <a:srgbClr val="66666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трудовой деятельности в соответствии со статьей 66.1 ТК РФ</a:t>
            </a:r>
            <a:br>
              <a:rPr lang="ru-RU" sz="2000" dirty="0">
                <a:solidFill>
                  <a:srgbClr val="66666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</a:br>
            <a:r>
              <a:rPr lang="ru-RU" sz="2000" dirty="0">
                <a:solidFill>
                  <a:srgbClr val="66666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(СТД-Р)</a:t>
            </a:r>
            <a:endParaRPr sz="2000" dirty="0">
              <a:solidFill>
                <a:srgbClr val="666666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106650" y="460825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29</a:t>
            </a:fld>
            <a:endParaRPr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91"/>
          <a:stretch/>
        </p:blipFill>
        <p:spPr bwMode="auto">
          <a:xfrm>
            <a:off x="0" y="1668313"/>
            <a:ext cx="9144000" cy="251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878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/>
          <p:nvPr/>
        </p:nvSpPr>
        <p:spPr>
          <a:xfrm>
            <a:off x="392475" y="696550"/>
            <a:ext cx="5649600" cy="5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ru-RU" sz="2000" dirty="0">
                <a:solidFill>
                  <a:srgbClr val="66666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Учет трудовой деятельности</a:t>
            </a:r>
            <a:endParaRPr sz="2000" dirty="0">
              <a:solidFill>
                <a:srgbClr val="666666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52" name="Google Shape;52;p10"/>
          <p:cNvSpPr txBox="1"/>
          <p:nvPr/>
        </p:nvSpPr>
        <p:spPr>
          <a:xfrm>
            <a:off x="392475" y="1356500"/>
            <a:ext cx="71283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rgbClr val="666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текст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106650" y="460825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3</a:t>
            </a:fld>
            <a:endParaRPr/>
          </a:p>
        </p:txBody>
      </p:sp>
      <p:pic>
        <p:nvPicPr>
          <p:cNvPr id="7" name="Picture 4" descr="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83653"/>
          <a:stretch/>
        </p:blipFill>
        <p:spPr bwMode="auto">
          <a:xfrm>
            <a:off x="107950" y="1335089"/>
            <a:ext cx="8785225" cy="902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88650" y="460825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>
                <a:latin typeface="Montserrat"/>
                <a:ea typeface="Montserrat"/>
                <a:cs typeface="Montserrat"/>
                <a:sym typeface="Montserrat"/>
              </a:rPr>
              <a:t>30</a:t>
            </a:fld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" name="Google Shape;45;p9"/>
          <p:cNvSpPr txBox="1"/>
          <p:nvPr/>
        </p:nvSpPr>
        <p:spPr>
          <a:xfrm>
            <a:off x="392475" y="579587"/>
            <a:ext cx="5649600" cy="5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ru-RU" sz="2000" dirty="0">
                <a:solidFill>
                  <a:srgbClr val="66666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СТД-Р</a:t>
            </a:r>
            <a:endParaRPr sz="2000" dirty="0">
              <a:solidFill>
                <a:srgbClr val="666666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668773" y="0"/>
            <a:ext cx="6475228" cy="1020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ontserrat"/>
              <a:buChar char="●"/>
              <a:defRPr sz="12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ontserrat"/>
              <a:buChar char="○"/>
              <a:defRPr sz="12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ontserrat"/>
              <a:buChar char="■"/>
              <a:defRPr sz="12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ontserrat"/>
              <a:buChar char="●"/>
              <a:defRPr sz="12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ontserrat"/>
              <a:buChar char="○"/>
              <a:defRPr sz="12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ontserrat"/>
              <a:buChar char="■"/>
              <a:defRPr sz="12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ontserrat"/>
              <a:buChar char="●"/>
              <a:defRPr sz="12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ontserrat"/>
              <a:buChar char="○"/>
              <a:defRPr sz="12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Montserrat"/>
              <a:buChar char="■"/>
              <a:defRPr sz="12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52400" indent="0">
              <a:lnSpc>
                <a:spcPct val="90000"/>
              </a:lnSpc>
              <a:buNone/>
            </a:pPr>
            <a:r>
              <a:rPr lang="ru-RU" altLang="ru-RU" sz="1600" dirty="0"/>
              <a:t>Бланк формы СТД-Р утвержден Минтрудом России приказом от 20.01.2020 № 23н. Документ зарегистрирован Минюстом и официально опубликован 25.02.2020. </a:t>
            </a:r>
            <a:r>
              <a:rPr lang="ru-RU" altLang="ru-RU" sz="1600" dirty="0"/>
              <a:t>Приказ вступил в силу </a:t>
            </a:r>
            <a:r>
              <a:rPr lang="ru-RU" altLang="ru-RU" sz="1600" dirty="0" smtClean="0"/>
              <a:t>07.03.2020</a:t>
            </a:r>
            <a:r>
              <a:rPr lang="ru-RU" altLang="ru-RU" sz="1600" dirty="0"/>
              <a:t>. 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07" y="998749"/>
            <a:ext cx="7931888" cy="413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020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106650" y="460825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31</a:t>
            </a:fld>
            <a:endParaRPr/>
          </a:p>
        </p:txBody>
      </p:sp>
      <p:pic>
        <p:nvPicPr>
          <p:cNvPr id="8" name="Picture 4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97" y="50539"/>
            <a:ext cx="8159528" cy="512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1176711" y="4476307"/>
            <a:ext cx="3331494" cy="212651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80000"/>
              <a:buFont typeface="Wingdings" panose="05000000000000000000" pitchFamily="2" charset="2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80000"/>
              <a:buFont typeface="Wingdings" panose="05000000000000000000" pitchFamily="2" charset="2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80000"/>
              <a:buFont typeface="Wingdings" panose="05000000000000000000" pitchFamily="2" charset="2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80000"/>
              <a:buFont typeface="Wingdings" panose="05000000000000000000" pitchFamily="2" charset="2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3523" y="50539"/>
            <a:ext cx="666174" cy="10467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80000"/>
              <a:buFont typeface="Wingdings" panose="05000000000000000000" pitchFamily="2" charset="2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80000"/>
              <a:buFont typeface="Wingdings" panose="05000000000000000000" pitchFamily="2" charset="2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80000"/>
              <a:buFont typeface="Wingdings" panose="05000000000000000000" pitchFamily="2" charset="2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80000"/>
              <a:buFont typeface="Wingdings" panose="05000000000000000000" pitchFamily="2" charset="2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595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88650" y="460825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>
                <a:latin typeface="Montserrat"/>
                <a:ea typeface="Montserrat"/>
                <a:cs typeface="Montserrat"/>
                <a:sym typeface="Montserrat"/>
              </a:rPr>
              <a:t>32</a:t>
            </a:fld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" name="Google Shape;45;p9"/>
          <p:cNvSpPr txBox="1"/>
          <p:nvPr/>
        </p:nvSpPr>
        <p:spPr>
          <a:xfrm>
            <a:off x="392475" y="105543"/>
            <a:ext cx="5649600" cy="5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ru-RU" sz="2000" dirty="0">
                <a:solidFill>
                  <a:srgbClr val="66666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Контроль заявлений работников</a:t>
            </a:r>
            <a:endParaRPr sz="2000" dirty="0">
              <a:solidFill>
                <a:srgbClr val="666666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848" y="802895"/>
            <a:ext cx="6213762" cy="4222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114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/>
          <p:nvPr/>
        </p:nvSpPr>
        <p:spPr>
          <a:xfrm>
            <a:off x="392474" y="696550"/>
            <a:ext cx="8149359" cy="5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ru-RU" sz="2000" dirty="0">
                <a:solidFill>
                  <a:srgbClr val="66666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Своевременное </a:t>
            </a:r>
            <a:r>
              <a:rPr lang="ru-RU" sz="2000" dirty="0" smtClean="0">
                <a:solidFill>
                  <a:srgbClr val="66666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обновление программ</a:t>
            </a:r>
            <a:endParaRPr sz="2000" dirty="0">
              <a:solidFill>
                <a:srgbClr val="666666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52" name="Google Shape;52;p10"/>
          <p:cNvSpPr txBox="1"/>
          <p:nvPr/>
        </p:nvSpPr>
        <p:spPr>
          <a:xfrm>
            <a:off x="314418" y="1155781"/>
            <a:ext cx="8227415" cy="3393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1800" dirty="0">
                <a:solidFill>
                  <a:srgbClr val="666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Следите за </a:t>
            </a:r>
            <a:r>
              <a:rPr lang="ru-RU" sz="1800" dirty="0" smtClean="0">
                <a:solidFill>
                  <a:srgbClr val="666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обновлениями</a:t>
            </a:r>
          </a:p>
          <a:p>
            <a:pPr lvl="0"/>
            <a:endParaRPr lang="ru-RU" sz="1800" dirty="0">
              <a:solidFill>
                <a:srgbClr val="66666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lvl="0"/>
            <a:r>
              <a:rPr lang="ru-RU" sz="1800" dirty="0">
                <a:solidFill>
                  <a:srgbClr val="666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При обновлении существующей базы на версию 3.1.10.349 анализируются уже зарегистрированные в ней СЗВ-ТД. </a:t>
            </a:r>
            <a:endParaRPr lang="ru-RU" sz="1800" dirty="0" smtClean="0">
              <a:solidFill>
                <a:srgbClr val="66666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lvl="0"/>
            <a:endParaRPr lang="ru-RU" sz="1800" dirty="0">
              <a:solidFill>
                <a:srgbClr val="66666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lvl="0"/>
            <a:r>
              <a:rPr lang="ru-RU" sz="1800" dirty="0">
                <a:solidFill>
                  <a:srgbClr val="666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Если среди мероприятий есть такие, </a:t>
            </a:r>
            <a:r>
              <a:rPr lang="ru-RU" sz="1800" dirty="0" smtClean="0">
                <a:solidFill>
                  <a:srgbClr val="666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которые </a:t>
            </a:r>
            <a:r>
              <a:rPr lang="ru-RU" sz="1800" dirty="0">
                <a:solidFill>
                  <a:srgbClr val="666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были внесены в СЗВ-ТД вручную</a:t>
            </a:r>
            <a:r>
              <a:rPr lang="ru-RU" sz="1800" dirty="0" smtClean="0">
                <a:solidFill>
                  <a:srgbClr val="666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, то </a:t>
            </a:r>
            <a:r>
              <a:rPr lang="ru-RU" sz="1800" dirty="0">
                <a:solidFill>
                  <a:srgbClr val="666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по ним автоматически создается документ </a:t>
            </a:r>
            <a:br>
              <a:rPr lang="ru-RU" sz="1800" dirty="0">
                <a:solidFill>
                  <a:srgbClr val="666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ru-RU" sz="1800" dirty="0">
                <a:solidFill>
                  <a:srgbClr val="666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"Регистрация трудовой деятельности". </a:t>
            </a:r>
            <a:endParaRPr sz="1200" dirty="0">
              <a:solidFill>
                <a:srgbClr val="666666"/>
              </a:solidFill>
            </a:endParaRPr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106650" y="460825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33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ctrTitle"/>
          </p:nvPr>
        </p:nvSpPr>
        <p:spPr>
          <a:xfrm>
            <a:off x="2340900" y="1814800"/>
            <a:ext cx="4462200" cy="85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altLang="ru-RU" dirty="0"/>
              <a:t>Благодарим за внимание!</a:t>
            </a:r>
            <a:endParaRPr dirty="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4297650" y="460825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34</a:t>
            </a:fld>
            <a:endParaRPr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297650" y="4084879"/>
            <a:ext cx="666174" cy="10467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80000"/>
              <a:buFont typeface="Wingdings" panose="05000000000000000000" pitchFamily="2" charset="2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80000"/>
              <a:buFont typeface="Wingdings" panose="05000000000000000000" pitchFamily="2" charset="2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80000"/>
              <a:buFont typeface="Wingdings" panose="05000000000000000000" pitchFamily="2" charset="2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80000"/>
              <a:buFont typeface="Wingdings" panose="05000000000000000000" pitchFamily="2" charset="2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88650" y="460825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>
                <a:latin typeface="Montserrat"/>
                <a:ea typeface="Montserrat"/>
                <a:cs typeface="Montserrat"/>
                <a:sym typeface="Montserrat"/>
              </a:rPr>
              <a:t>4</a:t>
            </a:fld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" name="Google Shape;45;p9"/>
          <p:cNvSpPr txBox="1"/>
          <p:nvPr/>
        </p:nvSpPr>
        <p:spPr>
          <a:xfrm>
            <a:off x="392475" y="696550"/>
            <a:ext cx="5649600" cy="5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ru-RU" sz="2000" dirty="0">
                <a:solidFill>
                  <a:srgbClr val="66666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Взаимодействие с ПФ РФ</a:t>
            </a:r>
            <a:endParaRPr sz="2000" dirty="0">
              <a:solidFill>
                <a:srgbClr val="666666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6" name="Picture 4" descr="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70" b="83574"/>
          <a:stretch/>
        </p:blipFill>
        <p:spPr bwMode="auto">
          <a:xfrm>
            <a:off x="5323715" y="1335089"/>
            <a:ext cx="3569460" cy="90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45"/>
          <a:stretch/>
        </p:blipFill>
        <p:spPr bwMode="auto">
          <a:xfrm>
            <a:off x="-8312" y="1310646"/>
            <a:ext cx="5332027" cy="2653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68"/>
          <a:stretch/>
        </p:blipFill>
        <p:spPr>
          <a:xfrm>
            <a:off x="125843" y="4094922"/>
            <a:ext cx="8189816" cy="906928"/>
          </a:xfrm>
          <a:prstGeom prst="rect">
            <a:avLst/>
          </a:prstGeom>
        </p:spPr>
      </p:pic>
      <p:cxnSp>
        <p:nvCxnSpPr>
          <p:cNvPr id="4" name="Прямая со стрелкой 3"/>
          <p:cNvCxnSpPr/>
          <p:nvPr/>
        </p:nvCxnSpPr>
        <p:spPr>
          <a:xfrm flipV="1">
            <a:off x="7020988" y="2218416"/>
            <a:ext cx="23854" cy="1924214"/>
          </a:xfrm>
          <a:prstGeom prst="straightConnector1">
            <a:avLst/>
          </a:prstGeom>
          <a:ln w="28575">
            <a:solidFill>
              <a:srgbClr val="497D2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78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/>
          <p:nvPr/>
        </p:nvSpPr>
        <p:spPr>
          <a:xfrm>
            <a:off x="392475" y="696550"/>
            <a:ext cx="5649600" cy="5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ru-RU" sz="2000" dirty="0" smtClean="0">
                <a:solidFill>
                  <a:srgbClr val="66666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СЗВ-ТД</a:t>
            </a:r>
            <a:endParaRPr sz="2000" dirty="0">
              <a:solidFill>
                <a:srgbClr val="666666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106650" y="460825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5</a:t>
            </a:fld>
            <a:endParaRPr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764298" y="0"/>
            <a:ext cx="5111750" cy="1484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ontserrat"/>
              <a:buChar char="●"/>
              <a:defRPr sz="12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ontserrat"/>
              <a:buChar char="○"/>
              <a:defRPr sz="12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ontserrat"/>
              <a:buChar char="■"/>
              <a:defRPr sz="12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ontserrat"/>
              <a:buChar char="●"/>
              <a:defRPr sz="12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ontserrat"/>
              <a:buChar char="○"/>
              <a:defRPr sz="12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ontserrat"/>
              <a:buChar char="■"/>
              <a:defRPr sz="12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ontserrat"/>
              <a:buChar char="●"/>
              <a:defRPr sz="12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ontserrat"/>
              <a:buChar char="○"/>
              <a:defRPr sz="12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Montserrat"/>
              <a:buChar char="■"/>
              <a:defRPr sz="12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52400" indent="0">
              <a:lnSpc>
                <a:spcPct val="90000"/>
              </a:lnSpc>
              <a:buNone/>
            </a:pPr>
            <a:r>
              <a:rPr lang="ru-RU" altLang="ru-RU" sz="1800" dirty="0" smtClean="0"/>
              <a:t>Бланк формы СЗВ-ТД утвержден </a:t>
            </a:r>
            <a:br>
              <a:rPr lang="ru-RU" altLang="ru-RU" sz="1800" dirty="0" smtClean="0"/>
            </a:br>
            <a:r>
              <a:rPr lang="ru-RU" altLang="ru-RU" sz="1800" dirty="0" smtClean="0"/>
              <a:t>постановлением Правления ПФР</a:t>
            </a:r>
            <a:br>
              <a:rPr lang="ru-RU" altLang="ru-RU" sz="1800" dirty="0" smtClean="0"/>
            </a:br>
            <a:r>
              <a:rPr lang="ru-RU" altLang="ru-RU" sz="1800" dirty="0" smtClean="0"/>
              <a:t>от 25.12.2019 № 730п.</a:t>
            </a:r>
          </a:p>
          <a:p>
            <a:pPr>
              <a:lnSpc>
                <a:spcPct val="90000"/>
              </a:lnSpc>
            </a:pPr>
            <a:endParaRPr lang="ru-RU" altLang="ru-RU" sz="2000" dirty="0" smtClean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249" y="856470"/>
            <a:ext cx="7559751" cy="4310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681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88650" y="460825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>
                <a:latin typeface="Montserrat"/>
                <a:ea typeface="Montserrat"/>
                <a:cs typeface="Montserrat"/>
                <a:sym typeface="Montserrat"/>
              </a:rPr>
              <a:t>6</a:t>
            </a:fld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" name="Google Shape;45;p9"/>
          <p:cNvSpPr txBox="1"/>
          <p:nvPr/>
        </p:nvSpPr>
        <p:spPr>
          <a:xfrm>
            <a:off x="392475" y="696550"/>
            <a:ext cx="5649600" cy="5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ru-RU" sz="2000" dirty="0">
                <a:solidFill>
                  <a:srgbClr val="66666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Заполнение СЗВ-ТД</a:t>
            </a:r>
            <a:endParaRPr sz="2000" dirty="0">
              <a:solidFill>
                <a:srgbClr val="666666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1" b="15966"/>
          <a:stretch/>
        </p:blipFill>
        <p:spPr bwMode="auto">
          <a:xfrm>
            <a:off x="1107401" y="1265274"/>
            <a:ext cx="6594094" cy="3822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185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/>
          <p:nvPr/>
        </p:nvSpPr>
        <p:spPr>
          <a:xfrm>
            <a:off x="392475" y="696550"/>
            <a:ext cx="5649600" cy="5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ru-RU" sz="2000" dirty="0">
                <a:solidFill>
                  <a:srgbClr val="66666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Заполнение СЗВ-ТД</a:t>
            </a:r>
            <a:endParaRPr sz="2000" dirty="0">
              <a:solidFill>
                <a:srgbClr val="666666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106650" y="460825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7</a:t>
            </a:fld>
            <a:endParaRPr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79"/>
          <a:stretch/>
        </p:blipFill>
        <p:spPr bwMode="auto">
          <a:xfrm>
            <a:off x="392475" y="1229050"/>
            <a:ext cx="8477250" cy="3013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752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88650" y="460825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>
                <a:latin typeface="Montserrat"/>
                <a:ea typeface="Montserrat"/>
                <a:cs typeface="Montserrat"/>
                <a:sym typeface="Montserrat"/>
              </a:rPr>
              <a:t>8</a:t>
            </a:fld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" name="Google Shape;45;p9"/>
          <p:cNvSpPr txBox="1"/>
          <p:nvPr/>
        </p:nvSpPr>
        <p:spPr>
          <a:xfrm>
            <a:off x="392475" y="696550"/>
            <a:ext cx="5649600" cy="5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ru-RU" sz="2000" dirty="0">
                <a:solidFill>
                  <a:srgbClr val="66666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Регистрация мероприятий документами</a:t>
            </a:r>
            <a:r>
              <a:rPr lang="ru-RU" sz="2000" dirty="0" smtClean="0">
                <a:solidFill>
                  <a:srgbClr val="66666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: </a:t>
            </a:r>
            <a:r>
              <a:rPr lang="ru-RU" sz="2000" dirty="0">
                <a:solidFill>
                  <a:srgbClr val="666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Прием на </a:t>
            </a:r>
            <a:r>
              <a:rPr lang="ru-RU" sz="2000" dirty="0" smtClean="0">
                <a:solidFill>
                  <a:srgbClr val="666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работу</a:t>
            </a:r>
            <a:endParaRPr lang="ru-RU" sz="2000" dirty="0">
              <a:solidFill>
                <a:srgbClr val="66666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63"/>
          <a:stretch/>
        </p:blipFill>
        <p:spPr bwMode="auto">
          <a:xfrm>
            <a:off x="0" y="1280270"/>
            <a:ext cx="9144000" cy="3334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509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/>
          <p:nvPr/>
        </p:nvSpPr>
        <p:spPr>
          <a:xfrm>
            <a:off x="392475" y="696550"/>
            <a:ext cx="5649600" cy="5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ru-RU" sz="2000" dirty="0">
                <a:solidFill>
                  <a:srgbClr val="66666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Регистрация мероприятий документами</a:t>
            </a:r>
            <a:r>
              <a:rPr lang="ru-RU" sz="2000" dirty="0" smtClean="0">
                <a:solidFill>
                  <a:srgbClr val="66666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: </a:t>
            </a:r>
            <a:r>
              <a:rPr lang="ru-RU" sz="2000" dirty="0">
                <a:solidFill>
                  <a:srgbClr val="666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Кадровый </a:t>
            </a:r>
            <a:r>
              <a:rPr lang="ru-RU" sz="2000" dirty="0" smtClean="0">
                <a:solidFill>
                  <a:srgbClr val="666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перевод</a:t>
            </a:r>
            <a:endParaRPr lang="ru-RU" sz="2000" dirty="0">
              <a:solidFill>
                <a:srgbClr val="666666"/>
              </a:solidFill>
            </a:endParaRPr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106650" y="460825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9</a:t>
            </a:fld>
            <a:endParaRPr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23"/>
          <a:stretch/>
        </p:blipFill>
        <p:spPr bwMode="auto">
          <a:xfrm>
            <a:off x="1073888" y="1354397"/>
            <a:ext cx="7885113" cy="3642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854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 Vibes Marketing Pla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235</Words>
  <Application>Microsoft Office PowerPoint</Application>
  <PresentationFormat>Экран (16:9)</PresentationFormat>
  <Paragraphs>80</Paragraphs>
  <Slides>34</Slides>
  <Notes>34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0" baseType="lpstr">
      <vt:lpstr>Josefin Sans</vt:lpstr>
      <vt:lpstr>Montserrat Black</vt:lpstr>
      <vt:lpstr>Montserrat SemiBold</vt:lpstr>
      <vt:lpstr>Arial</vt:lpstr>
      <vt:lpstr>Montserrat</vt:lpstr>
      <vt:lpstr>Summer Vibes Marketing Plan by Slidesgo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Благодарим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</dc:creator>
  <cp:lastModifiedBy>Мария</cp:lastModifiedBy>
  <cp:revision>12</cp:revision>
  <dcterms:modified xsi:type="dcterms:W3CDTF">2020-03-31T15:48:02Z</dcterms:modified>
</cp:coreProperties>
</file>